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9" r:id="rId1"/>
  </p:sldMasterIdLst>
  <p:notesMasterIdLst>
    <p:notesMasterId r:id="rId61"/>
  </p:notesMasterIdLst>
  <p:handoutMasterIdLst>
    <p:handoutMasterId r:id="rId62"/>
  </p:handoutMasterIdLst>
  <p:sldIdLst>
    <p:sldId id="1754" r:id="rId2"/>
    <p:sldId id="1608" r:id="rId3"/>
    <p:sldId id="1609" r:id="rId4"/>
    <p:sldId id="1615" r:id="rId5"/>
    <p:sldId id="1826" r:id="rId6"/>
    <p:sldId id="1755" r:id="rId7"/>
    <p:sldId id="1457" r:id="rId8"/>
    <p:sldId id="1861" r:id="rId9"/>
    <p:sldId id="1827" r:id="rId10"/>
    <p:sldId id="1828" r:id="rId11"/>
    <p:sldId id="1863" r:id="rId12"/>
    <p:sldId id="1830" r:id="rId13"/>
    <p:sldId id="1829" r:id="rId14"/>
    <p:sldId id="1831" r:id="rId15"/>
    <p:sldId id="1832" r:id="rId16"/>
    <p:sldId id="1833" r:id="rId17"/>
    <p:sldId id="1862" r:id="rId18"/>
    <p:sldId id="1866" r:id="rId19"/>
    <p:sldId id="1834" r:id="rId20"/>
    <p:sldId id="1835" r:id="rId21"/>
    <p:sldId id="1836" r:id="rId22"/>
    <p:sldId id="1864" r:id="rId23"/>
    <p:sldId id="1837" r:id="rId24"/>
    <p:sldId id="1838" r:id="rId25"/>
    <p:sldId id="1839" r:id="rId26"/>
    <p:sldId id="1840" r:id="rId27"/>
    <p:sldId id="1841" r:id="rId28"/>
    <p:sldId id="1865" r:id="rId29"/>
    <p:sldId id="1842" r:id="rId30"/>
    <p:sldId id="1843" r:id="rId31"/>
    <p:sldId id="1844" r:id="rId32"/>
    <p:sldId id="1845" r:id="rId33"/>
    <p:sldId id="1846" r:id="rId34"/>
    <p:sldId id="1847" r:id="rId35"/>
    <p:sldId id="1848" r:id="rId36"/>
    <p:sldId id="1849" r:id="rId37"/>
    <p:sldId id="1850" r:id="rId38"/>
    <p:sldId id="1867" r:id="rId39"/>
    <p:sldId id="1851" r:id="rId40"/>
    <p:sldId id="1852" r:id="rId41"/>
    <p:sldId id="1766" r:id="rId42"/>
    <p:sldId id="1769" r:id="rId43"/>
    <p:sldId id="1868" r:id="rId44"/>
    <p:sldId id="1770" r:id="rId45"/>
    <p:sldId id="1869" r:id="rId46"/>
    <p:sldId id="1853" r:id="rId47"/>
    <p:sldId id="1854" r:id="rId48"/>
    <p:sldId id="1871" r:id="rId49"/>
    <p:sldId id="1855" r:id="rId50"/>
    <p:sldId id="1870" r:id="rId51"/>
    <p:sldId id="1856" r:id="rId52"/>
    <p:sldId id="1872" r:id="rId53"/>
    <p:sldId id="1857" r:id="rId54"/>
    <p:sldId id="1873" r:id="rId55"/>
    <p:sldId id="1858" r:id="rId56"/>
    <p:sldId id="1859" r:id="rId57"/>
    <p:sldId id="1860" r:id="rId58"/>
    <p:sldId id="1874" r:id="rId59"/>
    <p:sldId id="1024" r:id="rId60"/>
  </p:sldIdLst>
  <p:sldSz cx="9144000" cy="6858000" type="screen4x3"/>
  <p:notesSz cx="6858000" cy="9296400"/>
  <p:defaultTextStyle>
    <a:defPPr>
      <a:defRPr lang="en-US"/>
    </a:defPPr>
    <a:lvl1pPr algn="ctr" rtl="0" fontAlgn="base">
      <a:spcBef>
        <a:spcPct val="0"/>
      </a:spcBef>
      <a:spcAft>
        <a:spcPct val="0"/>
      </a:spcAft>
      <a:defRPr kern="1200">
        <a:solidFill>
          <a:schemeClr val="tx1"/>
        </a:solidFill>
        <a:latin typeface="Times New Roman" pitchFamily="18" charset="0"/>
        <a:ea typeface="+mn-ea"/>
        <a:cs typeface="+mn-cs"/>
      </a:defRPr>
    </a:lvl1pPr>
    <a:lvl2pPr marL="457200" algn="ctr" rtl="0" fontAlgn="base">
      <a:spcBef>
        <a:spcPct val="0"/>
      </a:spcBef>
      <a:spcAft>
        <a:spcPct val="0"/>
      </a:spcAft>
      <a:defRPr kern="1200">
        <a:solidFill>
          <a:schemeClr val="tx1"/>
        </a:solidFill>
        <a:latin typeface="Times New Roman" pitchFamily="18" charset="0"/>
        <a:ea typeface="+mn-ea"/>
        <a:cs typeface="+mn-cs"/>
      </a:defRPr>
    </a:lvl2pPr>
    <a:lvl3pPr marL="914400" algn="ctr" rtl="0" fontAlgn="base">
      <a:spcBef>
        <a:spcPct val="0"/>
      </a:spcBef>
      <a:spcAft>
        <a:spcPct val="0"/>
      </a:spcAft>
      <a:defRPr kern="1200">
        <a:solidFill>
          <a:schemeClr val="tx1"/>
        </a:solidFill>
        <a:latin typeface="Times New Roman" pitchFamily="18" charset="0"/>
        <a:ea typeface="+mn-ea"/>
        <a:cs typeface="+mn-cs"/>
      </a:defRPr>
    </a:lvl3pPr>
    <a:lvl4pPr marL="1371600" algn="ctr" rtl="0" fontAlgn="base">
      <a:spcBef>
        <a:spcPct val="0"/>
      </a:spcBef>
      <a:spcAft>
        <a:spcPct val="0"/>
      </a:spcAft>
      <a:defRPr kern="1200">
        <a:solidFill>
          <a:schemeClr val="tx1"/>
        </a:solidFill>
        <a:latin typeface="Times New Roman" pitchFamily="18" charset="0"/>
        <a:ea typeface="+mn-ea"/>
        <a:cs typeface="+mn-cs"/>
      </a:defRPr>
    </a:lvl4pPr>
    <a:lvl5pPr marL="1828800" algn="ctr"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8000"/>
    <a:srgbClr val="FF0066"/>
    <a:srgbClr val="0000FF"/>
    <a:srgbClr val="009900"/>
    <a:srgbClr val="0099FF"/>
    <a:srgbClr val="FF3399"/>
    <a:srgbClr val="CC3300"/>
    <a:srgbClr val="FF9900"/>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8" autoAdjust="0"/>
    <p:restoredTop sz="98339" autoAdjust="0"/>
  </p:normalViewPr>
  <p:slideViewPr>
    <p:cSldViewPr>
      <p:cViewPr varScale="1">
        <p:scale>
          <a:sx n="76" d="100"/>
          <a:sy n="76" d="100"/>
        </p:scale>
        <p:origin x="930" y="90"/>
      </p:cViewPr>
      <p:guideLst>
        <p:guide orient="horz" pos="2160"/>
        <p:guide pos="2880"/>
      </p:guideLst>
    </p:cSldViewPr>
  </p:slideViewPr>
  <p:outlineViewPr>
    <p:cViewPr>
      <p:scale>
        <a:sx n="33" d="100"/>
        <a:sy n="33" d="100"/>
      </p:scale>
      <p:origin x="54" y="0"/>
    </p:cViewPr>
  </p:outlineViewPr>
  <p:notesTextViewPr>
    <p:cViewPr>
      <p:scale>
        <a:sx n="100" d="100"/>
        <a:sy n="100" d="100"/>
      </p:scale>
      <p:origin x="0" y="0"/>
    </p:cViewPr>
  </p:notesTextViewPr>
  <p:sorterViewPr>
    <p:cViewPr>
      <p:scale>
        <a:sx n="66" d="100"/>
        <a:sy n="66" d="100"/>
      </p:scale>
      <p:origin x="0" y="2352"/>
    </p:cViewPr>
  </p:sorterViewPr>
  <p:notesViewPr>
    <p:cSldViewPr>
      <p:cViewPr varScale="1">
        <p:scale>
          <a:sx n="56" d="100"/>
          <a:sy n="56" d="100"/>
        </p:scale>
        <p:origin x="-2802" y="-96"/>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pPr>
              <a:defRPr/>
            </a:pPr>
            <a:fld id="{3D9F1EC7-5449-454A-B3B5-9CACFF7D4CAE}" type="datetimeFigureOut">
              <a:rPr lang="en-US"/>
              <a:pPr>
                <a:defRPr/>
              </a:pPr>
              <a:t>11/01/2021</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pPr>
              <a:defRPr/>
            </a:pPr>
            <a:fld id="{8C4F075F-9739-4055-B81D-8D2EC637FBEE}" type="slidenum">
              <a:rPr lang="en-US"/>
              <a:pPr>
                <a:defRPr/>
              </a:pPr>
              <a:t>‹#›</a:t>
            </a:fld>
            <a:endParaRPr lang="en-US"/>
          </a:p>
        </p:txBody>
      </p:sp>
    </p:spTree>
    <p:extLst>
      <p:ext uri="{BB962C8B-B14F-4D97-AF65-F5344CB8AC3E}">
        <p14:creationId xmlns:p14="http://schemas.microsoft.com/office/powerpoint/2010/main" val="491235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87043"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58372"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5"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7046"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87047"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E38C21A9-C8EE-4C7E-92BD-9559CA321883}" type="slidenum">
              <a:rPr lang="en-US"/>
              <a:pPr>
                <a:defRPr/>
              </a:pPr>
              <a:t>‹#›</a:t>
            </a:fld>
            <a:endParaRPr lang="en-US"/>
          </a:p>
        </p:txBody>
      </p:sp>
    </p:spTree>
    <p:extLst>
      <p:ext uri="{BB962C8B-B14F-4D97-AF65-F5344CB8AC3E}">
        <p14:creationId xmlns:p14="http://schemas.microsoft.com/office/powerpoint/2010/main" val="22827728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defRPr>
            </a:lvl1pPr>
            <a:lvl2pPr marL="742950" indent="-285750" algn="l" eaLnBrk="0" hangingPunct="0">
              <a:spcBef>
                <a:spcPct val="30000"/>
              </a:spcBef>
              <a:defRPr sz="1200">
                <a:solidFill>
                  <a:schemeClr val="tx1"/>
                </a:solidFill>
                <a:latin typeface="Arial" charset="0"/>
              </a:defRPr>
            </a:lvl2pPr>
            <a:lvl3pPr marL="1143000" indent="-228600" algn="l" eaLnBrk="0" hangingPunct="0">
              <a:spcBef>
                <a:spcPct val="30000"/>
              </a:spcBef>
              <a:defRPr sz="1200">
                <a:solidFill>
                  <a:schemeClr val="tx1"/>
                </a:solidFill>
                <a:latin typeface="Arial" charset="0"/>
              </a:defRPr>
            </a:lvl3pPr>
            <a:lvl4pPr marL="1600200" indent="-228600" algn="l" eaLnBrk="0" hangingPunct="0">
              <a:spcBef>
                <a:spcPct val="30000"/>
              </a:spcBef>
              <a:defRPr sz="1200">
                <a:solidFill>
                  <a:schemeClr val="tx1"/>
                </a:solidFill>
                <a:latin typeface="Arial" charset="0"/>
              </a:defRPr>
            </a:lvl4pPr>
            <a:lvl5pPr marL="2057400" indent="-228600" algn="l"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A8166A5B-222C-4E27-906E-FA263834F6CC}" type="slidenum">
              <a:rPr lang="en-US" altLang="en-US" smtClean="0"/>
              <a:pPr algn="r" eaLnBrk="1" hangingPunct="1">
                <a:spcBef>
                  <a:spcPct val="0"/>
                </a:spcBef>
              </a:pPr>
              <a:t>1</a:t>
            </a:fld>
            <a:endParaRPr lang="en-US" alt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812114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B9E3E2-35BD-4BB8-8F7F-B21AC603A000}" type="slidenum">
              <a:rPr lang="en-US" smtClean="0"/>
              <a:pPr/>
              <a:t>2</a:t>
            </a:fld>
            <a:endParaRPr lang="en-US"/>
          </a:p>
        </p:txBody>
      </p:sp>
    </p:spTree>
    <p:extLst>
      <p:ext uri="{BB962C8B-B14F-4D97-AF65-F5344CB8AC3E}">
        <p14:creationId xmlns:p14="http://schemas.microsoft.com/office/powerpoint/2010/main" val="1636432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1138" name="Rectangle 2"/>
          <p:cNvSpPr>
            <a:spLocks noGrp="1" noChangeArrowheads="1"/>
          </p:cNvSpPr>
          <p:nvPr>
            <p:ph type="ctrTitle"/>
          </p:nvPr>
        </p:nvSpPr>
        <p:spPr>
          <a:xfrm>
            <a:off x="685800" y="990600"/>
            <a:ext cx="7772400" cy="1371600"/>
          </a:xfrm>
        </p:spPr>
        <p:txBody>
          <a:bodyPr/>
          <a:lstStyle>
            <a:lvl1pPr>
              <a:defRPr/>
            </a:lvl1pPr>
          </a:lstStyle>
          <a:p>
            <a:r>
              <a:rPr lang="en-US"/>
              <a:t>Click to edit Master title style</a:t>
            </a:r>
          </a:p>
        </p:txBody>
      </p:sp>
      <p:sp>
        <p:nvSpPr>
          <p:cNvPr id="91139" name="Rectangle 3"/>
          <p:cNvSpPr>
            <a:spLocks noGrp="1" noChangeArrowheads="1"/>
          </p:cNvSpPr>
          <p:nvPr>
            <p:ph type="subTitle" idx="1"/>
          </p:nvPr>
        </p:nvSpPr>
        <p:spPr>
          <a:xfrm>
            <a:off x="1447800" y="3429000"/>
            <a:ext cx="7010400" cy="1600200"/>
          </a:xfrm>
        </p:spPr>
        <p:txBody>
          <a:bodyP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786121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sldNum" sz="quarter" idx="10"/>
          </p:nvPr>
        </p:nvSpPr>
        <p:spPr>
          <a:ln/>
        </p:spPr>
        <p:txBody>
          <a:bodyPr/>
          <a:lstStyle>
            <a:lvl1pPr>
              <a:defRPr/>
            </a:lvl1pPr>
          </a:lstStyle>
          <a:p>
            <a:pPr>
              <a:defRPr/>
            </a:pPr>
            <a:fld id="{C0099AA3-E0E1-4781-8B6F-02414BEADD8F}" type="slidenum">
              <a:rPr lang="en-US"/>
              <a:pPr>
                <a:defRPr/>
              </a:pPr>
              <a:t>‹#›</a:t>
            </a:fld>
            <a:endParaRPr lang="en-US"/>
          </a:p>
        </p:txBody>
      </p:sp>
    </p:spTree>
    <p:extLst>
      <p:ext uri="{BB962C8B-B14F-4D97-AF65-F5344CB8AC3E}">
        <p14:creationId xmlns:p14="http://schemas.microsoft.com/office/powerpoint/2010/main" val="3199565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719" y="152400"/>
            <a:ext cx="2001715" cy="6248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67104" y="152400"/>
            <a:ext cx="5865934" cy="6248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sldNum" sz="quarter" idx="10"/>
          </p:nvPr>
        </p:nvSpPr>
        <p:spPr>
          <a:ln/>
        </p:spPr>
        <p:txBody>
          <a:bodyPr/>
          <a:lstStyle>
            <a:lvl1pPr>
              <a:defRPr/>
            </a:lvl1pPr>
          </a:lstStyle>
          <a:p>
            <a:pPr>
              <a:defRPr/>
            </a:pPr>
            <a:fld id="{BAF846ED-DDBC-419E-90DE-F9F2315506B4}" type="slidenum">
              <a:rPr lang="en-US"/>
              <a:pPr>
                <a:defRPr/>
              </a:pPr>
              <a:t>‹#›</a:t>
            </a:fld>
            <a:endParaRPr lang="en-US"/>
          </a:p>
        </p:txBody>
      </p:sp>
    </p:spTree>
    <p:extLst>
      <p:ext uri="{BB962C8B-B14F-4D97-AF65-F5344CB8AC3E}">
        <p14:creationId xmlns:p14="http://schemas.microsoft.com/office/powerpoint/2010/main" val="3488601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sldNum" sz="quarter" idx="10"/>
          </p:nvPr>
        </p:nvSpPr>
        <p:spPr>
          <a:ln/>
        </p:spPr>
        <p:txBody>
          <a:bodyPr/>
          <a:lstStyle>
            <a:lvl1pPr>
              <a:defRPr>
                <a:solidFill>
                  <a:schemeClr val="bg1"/>
                </a:solidFill>
              </a:defRPr>
            </a:lvl1pPr>
          </a:lstStyle>
          <a:p>
            <a:pPr>
              <a:defRPr/>
            </a:pPr>
            <a:fld id="{1877AE51-D50E-46B6-BB93-30AA5F75488D}" type="slidenum">
              <a:rPr lang="en-US" smtClean="0"/>
              <a:pPr>
                <a:defRPr/>
              </a:pPr>
              <a:t>‹#›</a:t>
            </a:fld>
            <a:endParaRPr lang="en-US"/>
          </a:p>
        </p:txBody>
      </p:sp>
      <p:sp>
        <p:nvSpPr>
          <p:cNvPr id="5" name="Rectangle 11"/>
          <p:cNvSpPr txBox="1">
            <a:spLocks noChangeArrowheads="1"/>
          </p:cNvSpPr>
          <p:nvPr userDrawn="1"/>
        </p:nvSpPr>
        <p:spPr bwMode="auto">
          <a:xfrm>
            <a:off x="6822744" y="6553200"/>
            <a:ext cx="19685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base">
              <a:spcBef>
                <a:spcPct val="0"/>
              </a:spcBef>
              <a:spcAft>
                <a:spcPct val="0"/>
              </a:spcAft>
              <a:defRPr sz="1200" kern="1200">
                <a:solidFill>
                  <a:schemeClr val="tx1"/>
                </a:solidFill>
                <a:latin typeface="Arial Black" pitchFamily="34" charset="0"/>
                <a:ea typeface="+mn-ea"/>
                <a:cs typeface="+mn-cs"/>
              </a:defRPr>
            </a:lvl1pPr>
            <a:lvl2pPr marL="457200" algn="ctr" rtl="0" fontAlgn="base">
              <a:spcBef>
                <a:spcPct val="0"/>
              </a:spcBef>
              <a:spcAft>
                <a:spcPct val="0"/>
              </a:spcAft>
              <a:defRPr kern="1200">
                <a:solidFill>
                  <a:schemeClr val="tx1"/>
                </a:solidFill>
                <a:latin typeface="Times New Roman" pitchFamily="18" charset="0"/>
                <a:ea typeface="+mn-ea"/>
                <a:cs typeface="+mn-cs"/>
              </a:defRPr>
            </a:lvl2pPr>
            <a:lvl3pPr marL="914400" algn="ctr" rtl="0" fontAlgn="base">
              <a:spcBef>
                <a:spcPct val="0"/>
              </a:spcBef>
              <a:spcAft>
                <a:spcPct val="0"/>
              </a:spcAft>
              <a:defRPr kern="1200">
                <a:solidFill>
                  <a:schemeClr val="tx1"/>
                </a:solidFill>
                <a:latin typeface="Times New Roman" pitchFamily="18" charset="0"/>
                <a:ea typeface="+mn-ea"/>
                <a:cs typeface="+mn-cs"/>
              </a:defRPr>
            </a:lvl3pPr>
            <a:lvl4pPr marL="1371600" algn="ctr" rtl="0" fontAlgn="base">
              <a:spcBef>
                <a:spcPct val="0"/>
              </a:spcBef>
              <a:spcAft>
                <a:spcPct val="0"/>
              </a:spcAft>
              <a:defRPr kern="1200">
                <a:solidFill>
                  <a:schemeClr val="tx1"/>
                </a:solidFill>
                <a:latin typeface="Times New Roman" pitchFamily="18" charset="0"/>
                <a:ea typeface="+mn-ea"/>
                <a:cs typeface="+mn-cs"/>
              </a:defRPr>
            </a:lvl4pPr>
            <a:lvl5pPr marL="1828800" algn="ctr"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a:lstStyle>
          <a:p>
            <a:pPr>
              <a:defRPr/>
            </a:pPr>
            <a:fld id="{0181F552-57E3-4163-968A-15EACE64F2C9}" type="slidenum">
              <a:rPr lang="en-US" smtClean="0"/>
              <a:pPr>
                <a:defRPr/>
              </a:pPr>
              <a:t>‹#›</a:t>
            </a:fld>
            <a:endParaRPr lang="en-US"/>
          </a:p>
        </p:txBody>
      </p:sp>
    </p:spTree>
    <p:extLst>
      <p:ext uri="{BB962C8B-B14F-4D97-AF65-F5344CB8AC3E}">
        <p14:creationId xmlns:p14="http://schemas.microsoft.com/office/powerpoint/2010/main" val="2209477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4"/>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sldNum" sz="quarter" idx="10"/>
          </p:nvPr>
        </p:nvSpPr>
        <p:spPr>
          <a:ln/>
        </p:spPr>
        <p:txBody>
          <a:bodyPr/>
          <a:lstStyle>
            <a:lvl1pPr>
              <a:defRPr>
                <a:solidFill>
                  <a:schemeClr val="bg1"/>
                </a:solidFill>
              </a:defRPr>
            </a:lvl1pPr>
          </a:lstStyle>
          <a:p>
            <a:pPr>
              <a:defRPr/>
            </a:pPr>
            <a:fld id="{1FB029C8-BFDE-4586-AADC-A5C16A970B65}" type="slidenum">
              <a:rPr lang="en-US" smtClean="0"/>
              <a:pPr>
                <a:defRPr/>
              </a:pPr>
              <a:t>‹#›</a:t>
            </a:fld>
            <a:endParaRPr lang="en-US"/>
          </a:p>
        </p:txBody>
      </p:sp>
    </p:spTree>
    <p:extLst>
      <p:ext uri="{BB962C8B-B14F-4D97-AF65-F5344CB8AC3E}">
        <p14:creationId xmlns:p14="http://schemas.microsoft.com/office/powerpoint/2010/main" val="2286359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67105" y="1219200"/>
            <a:ext cx="3930162"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37943" y="1219200"/>
            <a:ext cx="3930162"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sldNum" sz="quarter" idx="10"/>
          </p:nvPr>
        </p:nvSpPr>
        <p:spPr>
          <a:ln/>
        </p:spPr>
        <p:txBody>
          <a:bodyPr/>
          <a:lstStyle>
            <a:lvl1pPr>
              <a:defRPr/>
            </a:lvl1pPr>
          </a:lstStyle>
          <a:p>
            <a:pPr>
              <a:defRPr/>
            </a:pPr>
            <a:fld id="{CADF17B8-E81A-4D26-A307-E634C5721969}" type="slidenum">
              <a:rPr lang="en-US"/>
              <a:pPr>
                <a:defRPr/>
              </a:pPr>
              <a:t>‹#›</a:t>
            </a:fld>
            <a:endParaRPr lang="en-US"/>
          </a:p>
        </p:txBody>
      </p:sp>
    </p:spTree>
    <p:extLst>
      <p:ext uri="{BB962C8B-B14F-4D97-AF65-F5344CB8AC3E}">
        <p14:creationId xmlns:p14="http://schemas.microsoft.com/office/powerpoint/2010/main" val="970827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066"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273" y="1535113"/>
            <a:ext cx="4041531"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3"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sldNum" sz="quarter" idx="10"/>
          </p:nvPr>
        </p:nvSpPr>
        <p:spPr>
          <a:ln/>
        </p:spPr>
        <p:txBody>
          <a:bodyPr/>
          <a:lstStyle>
            <a:lvl1pPr>
              <a:defRPr/>
            </a:lvl1pPr>
          </a:lstStyle>
          <a:p>
            <a:pPr>
              <a:defRPr/>
            </a:pPr>
            <a:fld id="{EBE9721F-8C1E-46C8-9CEA-77F85A618653}" type="slidenum">
              <a:rPr lang="en-US"/>
              <a:pPr>
                <a:defRPr/>
              </a:pPr>
              <a:t>‹#›</a:t>
            </a:fld>
            <a:endParaRPr lang="en-US"/>
          </a:p>
        </p:txBody>
      </p:sp>
    </p:spTree>
    <p:extLst>
      <p:ext uri="{BB962C8B-B14F-4D97-AF65-F5344CB8AC3E}">
        <p14:creationId xmlns:p14="http://schemas.microsoft.com/office/powerpoint/2010/main" val="3180236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sldNum" sz="quarter" idx="10"/>
          </p:nvPr>
        </p:nvSpPr>
        <p:spPr>
          <a:ln/>
        </p:spPr>
        <p:txBody>
          <a:bodyPr/>
          <a:lstStyle>
            <a:lvl1pPr>
              <a:defRPr/>
            </a:lvl1pPr>
          </a:lstStyle>
          <a:p>
            <a:pPr>
              <a:defRPr/>
            </a:pPr>
            <a:fld id="{8E866B33-5E0C-4FD2-BD6E-5E0C5F06744D}" type="slidenum">
              <a:rPr lang="en-US"/>
              <a:pPr>
                <a:defRPr/>
              </a:pPr>
              <a:t>‹#›</a:t>
            </a:fld>
            <a:endParaRPr lang="en-US"/>
          </a:p>
        </p:txBody>
      </p:sp>
    </p:spTree>
    <p:extLst>
      <p:ext uri="{BB962C8B-B14F-4D97-AF65-F5344CB8AC3E}">
        <p14:creationId xmlns:p14="http://schemas.microsoft.com/office/powerpoint/2010/main" val="1696067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sldNum" sz="quarter" idx="10"/>
          </p:nvPr>
        </p:nvSpPr>
        <p:spPr>
          <a:ln/>
        </p:spPr>
        <p:txBody>
          <a:bodyPr/>
          <a:lstStyle>
            <a:lvl1pPr>
              <a:defRPr/>
            </a:lvl1pPr>
          </a:lstStyle>
          <a:p>
            <a:pPr>
              <a:defRPr/>
            </a:pPr>
            <a:fld id="{47006A05-71E8-4A6D-8CFB-62065BD41703}" type="slidenum">
              <a:rPr lang="en-US"/>
              <a:pPr>
                <a:defRPr/>
              </a:pPr>
              <a:t>‹#›</a:t>
            </a:fld>
            <a:endParaRPr lang="en-US"/>
          </a:p>
        </p:txBody>
      </p:sp>
    </p:spTree>
    <p:extLst>
      <p:ext uri="{BB962C8B-B14F-4D97-AF65-F5344CB8AC3E}">
        <p14:creationId xmlns:p14="http://schemas.microsoft.com/office/powerpoint/2010/main" val="1591754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49"/>
            <a:ext cx="3008435" cy="1162051"/>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538" y="273054"/>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435104"/>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pPr>
              <a:defRPr/>
            </a:pPr>
            <a:fld id="{0F101A41-98A0-467F-A011-D91A5EE15BC7}" type="slidenum">
              <a:rPr lang="en-US"/>
              <a:pPr>
                <a:defRPr/>
              </a:pPr>
              <a:t>‹#›</a:t>
            </a:fld>
            <a:endParaRPr lang="en-US"/>
          </a:p>
        </p:txBody>
      </p:sp>
    </p:spTree>
    <p:extLst>
      <p:ext uri="{BB962C8B-B14F-4D97-AF65-F5344CB8AC3E}">
        <p14:creationId xmlns:p14="http://schemas.microsoft.com/office/powerpoint/2010/main" val="3676672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9"/>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166"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sldNum" sz="quarter" idx="10"/>
          </p:nvPr>
        </p:nvSpPr>
        <p:spPr>
          <a:ln/>
        </p:spPr>
        <p:txBody>
          <a:bodyPr/>
          <a:lstStyle>
            <a:lvl1pPr>
              <a:defRPr/>
            </a:lvl1pPr>
          </a:lstStyle>
          <a:p>
            <a:pPr>
              <a:defRPr/>
            </a:pPr>
            <a:fld id="{87041E87-93BC-4F7B-9474-9DFA9B6A39CD}" type="slidenum">
              <a:rPr lang="en-US"/>
              <a:pPr>
                <a:defRPr/>
              </a:pPr>
              <a:t>‹#›</a:t>
            </a:fld>
            <a:endParaRPr lang="en-US"/>
          </a:p>
        </p:txBody>
      </p:sp>
    </p:spTree>
    <p:extLst>
      <p:ext uri="{BB962C8B-B14F-4D97-AF65-F5344CB8AC3E}">
        <p14:creationId xmlns:p14="http://schemas.microsoft.com/office/powerpoint/2010/main" val="131769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152400"/>
            <a:ext cx="8001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566738" y="1219200"/>
            <a:ext cx="8001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90123" name="Rectangle 11"/>
          <p:cNvSpPr>
            <a:spLocks noGrp="1" noChangeArrowheads="1"/>
          </p:cNvSpPr>
          <p:nvPr>
            <p:ph type="sldNum" sz="quarter" idx="4"/>
          </p:nvPr>
        </p:nvSpPr>
        <p:spPr bwMode="auto">
          <a:xfrm>
            <a:off x="6823075" y="6553200"/>
            <a:ext cx="19685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7AF6D13B-C75B-4DA3-BD12-0EF6D1F3E0F2}" type="slidenum">
              <a:rPr lang="en-US"/>
              <a:pPr>
                <a:defRPr/>
              </a:pPr>
              <a:t>‹#›</a:t>
            </a:fld>
            <a:endParaRPr lang="en-US"/>
          </a:p>
        </p:txBody>
      </p:sp>
      <p:sp>
        <p:nvSpPr>
          <p:cNvPr id="1029" name="Line 12"/>
          <p:cNvSpPr>
            <a:spLocks noChangeShapeType="1"/>
          </p:cNvSpPr>
          <p:nvPr/>
        </p:nvSpPr>
        <p:spPr bwMode="auto">
          <a:xfrm>
            <a:off x="280988" y="1143000"/>
            <a:ext cx="8582025" cy="0"/>
          </a:xfrm>
          <a:prstGeom prst="line">
            <a:avLst/>
          </a:prstGeom>
          <a:noFill/>
          <a:ln w="63500">
            <a:solidFill>
              <a:schemeClr val="accent2"/>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Tree>
  </p:cSld>
  <p:clrMap bg1="lt1" tx1="dk1" bg2="lt2" tx2="dk2" accent1="accent1" accent2="accent2" accent3="accent3" accent4="accent4" accent5="accent5" accent6="accent6" hlink="hlink" folHlink="folHlink"/>
  <p:sldLayoutIdLst>
    <p:sldLayoutId id="2147484176"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p:titleStyle>
    <p:body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6" name="Picture 2" descr="Line"/>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 y="1066800"/>
            <a:ext cx="9140825"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3" descr="Hpec.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6477000"/>
            <a:ext cx="9144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8" descr="Hpec.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2" descr="Logo So (1000x100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 y="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9"/>
          <p:cNvSpPr>
            <a:spLocks noChangeArrowheads="1"/>
          </p:cNvSpPr>
          <p:nvPr/>
        </p:nvSpPr>
        <p:spPr bwMode="auto">
          <a:xfrm>
            <a:off x="0" y="6517944"/>
            <a:ext cx="9080500" cy="304800"/>
          </a:xfrm>
          <a:prstGeom prst="rect">
            <a:avLst/>
          </a:prstGeom>
          <a:noFill/>
          <a:ln w="9525">
            <a:noFill/>
            <a:miter lim="800000"/>
            <a:headEnd/>
            <a:tailEnd/>
          </a:ln>
          <a:effectLst/>
        </p:spPr>
        <p:txBody>
          <a:bodyPr wrap="none" anchor="ctr"/>
          <a:lstStyle/>
          <a:p>
            <a:pPr>
              <a:defRPr/>
            </a:pPr>
            <a:r>
              <a:rPr lang="en-US" sz="1400" b="1" smtClean="0">
                <a:solidFill>
                  <a:srgbClr val="FFFF00"/>
                </a:solidFill>
                <a:latin typeface="Arial" panose="020B0604020202020204" pitchFamily="34" charset="0"/>
                <a:cs typeface="Arial" panose="020B0604020202020204" pitchFamily="34" charset="0"/>
              </a:rPr>
              <a:t>  Trình bày:  Lê Nguyễn Minh Ngọc</a:t>
            </a:r>
            <a:r>
              <a:rPr lang="en-US" sz="1400" b="1">
                <a:solidFill>
                  <a:srgbClr val="FFFF00"/>
                </a:solidFill>
                <a:latin typeface="Arial" panose="020B0604020202020204" pitchFamily="34" charset="0"/>
                <a:cs typeface="Arial" panose="020B0604020202020204" pitchFamily="34" charset="0"/>
              </a:rPr>
              <a:t>	</a:t>
            </a:r>
            <a:r>
              <a:rPr lang="en-US" sz="1400" b="1" smtClean="0">
                <a:solidFill>
                  <a:srgbClr val="FFFF00"/>
                </a:solidFill>
                <a:latin typeface="Arial" panose="020B0604020202020204" pitchFamily="34" charset="0"/>
                <a:cs typeface="Arial" panose="020B0604020202020204" pitchFamily="34" charset="0"/>
              </a:rPr>
              <a:t>                   ngoclnm@sgdbinhduong.edu.vn</a:t>
            </a:r>
            <a:endParaRPr lang="en-US" sz="1400" b="1">
              <a:solidFill>
                <a:srgbClr val="FFFF00"/>
              </a:solidFill>
              <a:latin typeface="Arial" panose="020B0604020202020204" pitchFamily="34" charset="0"/>
              <a:cs typeface="Arial" panose="020B0604020202020204" pitchFamily="34" charset="0"/>
            </a:endParaRPr>
          </a:p>
        </p:txBody>
      </p:sp>
      <p:sp>
        <p:nvSpPr>
          <p:cNvPr id="9" name="Rectangle 10"/>
          <p:cNvSpPr>
            <a:spLocks noChangeArrowheads="1"/>
          </p:cNvSpPr>
          <p:nvPr/>
        </p:nvSpPr>
        <p:spPr bwMode="auto">
          <a:xfrm>
            <a:off x="1905000" y="26126"/>
            <a:ext cx="6553200" cy="1066800"/>
          </a:xfrm>
          <a:prstGeom prst="rect">
            <a:avLst/>
          </a:prstGeom>
          <a:noFill/>
          <a:ln w="9525">
            <a:noFill/>
            <a:miter lim="800000"/>
            <a:headEnd/>
            <a:tailEnd/>
          </a:ln>
          <a:effectLst/>
        </p:spPr>
        <p:txBody>
          <a:bodyPr wrap="none" anchor="ctr"/>
          <a:lstStyle/>
          <a:p>
            <a:pPr algn="ctr">
              <a:spcBef>
                <a:spcPct val="5000"/>
              </a:spcBef>
              <a:spcAft>
                <a:spcPct val="5000"/>
              </a:spcAft>
              <a:defRPr/>
            </a:pPr>
            <a:r>
              <a:rPr lang="en-US" sz="2400" b="1">
                <a:solidFill>
                  <a:srgbClr val="FFFF00"/>
                </a:solidFill>
                <a:latin typeface="Arial" panose="020B0604020202020204" pitchFamily="34" charset="0"/>
                <a:cs typeface="Arial" panose="020B0604020202020204" pitchFamily="34" charset="0"/>
              </a:rPr>
              <a:t>SỞ GIÁO DỤC VÀ ĐÀO TẠO</a:t>
            </a:r>
          </a:p>
          <a:p>
            <a:pPr algn="ctr">
              <a:spcBef>
                <a:spcPct val="5000"/>
              </a:spcBef>
              <a:spcAft>
                <a:spcPct val="5000"/>
              </a:spcAft>
              <a:defRPr/>
            </a:pPr>
            <a:r>
              <a:rPr lang="en-US" sz="3200" b="1">
                <a:solidFill>
                  <a:srgbClr val="FFFF00"/>
                </a:solidFill>
                <a:latin typeface="Arial" panose="020B0604020202020204" pitchFamily="34" charset="0"/>
                <a:cs typeface="Arial" panose="020B0604020202020204" pitchFamily="34" charset="0"/>
              </a:rPr>
              <a:t>BÌNH DƯƠNG</a:t>
            </a:r>
          </a:p>
        </p:txBody>
      </p:sp>
      <p:sp>
        <p:nvSpPr>
          <p:cNvPr id="11" name="Rectangle 2"/>
          <p:cNvSpPr>
            <a:spLocks noGrp="1" noChangeArrowheads="1"/>
          </p:cNvSpPr>
          <p:nvPr>
            <p:ph type="ctrTitle"/>
          </p:nvPr>
        </p:nvSpPr>
        <p:spPr>
          <a:xfrm>
            <a:off x="63500" y="2667000"/>
            <a:ext cx="9017000" cy="1828800"/>
          </a:xfrm>
        </p:spPr>
        <p:txBody>
          <a:bodyPr anchor="ctr"/>
          <a:lstStyle/>
          <a:p>
            <a:pPr algn="ctr">
              <a:lnSpc>
                <a:spcPct val="120000"/>
              </a:lnSpc>
              <a:spcBef>
                <a:spcPts val="600"/>
              </a:spcBef>
            </a:pPr>
            <a:r>
              <a:rPr lang="en-US" sz="3200" b="1">
                <a:solidFill>
                  <a:srgbClr val="FF0000"/>
                </a:solidFill>
                <a:latin typeface="Arial" panose="020B0604020202020204" pitchFamily="34" charset="0"/>
                <a:cs typeface="Arial" panose="020B0604020202020204" pitchFamily="34" charset="0"/>
              </a:rPr>
              <a:t>Nghị định của Chính phủ quy định tổ chức </a:t>
            </a:r>
            <a:br>
              <a:rPr lang="en-US" sz="3200" b="1">
                <a:solidFill>
                  <a:srgbClr val="FF0000"/>
                </a:solidFill>
                <a:latin typeface="Arial" panose="020B0604020202020204" pitchFamily="34" charset="0"/>
                <a:cs typeface="Arial" panose="020B0604020202020204" pitchFamily="34" charset="0"/>
              </a:rPr>
            </a:br>
            <a:r>
              <a:rPr lang="en-US" sz="3200" b="1">
                <a:solidFill>
                  <a:srgbClr val="FF0000"/>
                </a:solidFill>
                <a:latin typeface="Arial" panose="020B0604020202020204" pitchFamily="34" charset="0"/>
                <a:cs typeface="Arial" panose="020B0604020202020204" pitchFamily="34" charset="0"/>
              </a:rPr>
              <a:t>các cơ quan chuyên môn thuộc UBND tỉnh, thành phố trực thuộc trung </a:t>
            </a:r>
            <a:r>
              <a:rPr lang="en-US" sz="3200" b="1" smtClean="0">
                <a:solidFill>
                  <a:srgbClr val="FF0000"/>
                </a:solidFill>
                <a:latin typeface="Arial" panose="020B0604020202020204" pitchFamily="34" charset="0"/>
                <a:cs typeface="Arial" panose="020B0604020202020204" pitchFamily="34" charset="0"/>
              </a:rPr>
              <a:t>ương</a:t>
            </a:r>
            <a:endParaRPr lang="en-US" altLang="en-US" sz="3200" b="1">
              <a:solidFill>
                <a:srgbClr val="FF0000"/>
              </a:solidFill>
              <a:latin typeface="Arial" panose="020B0604020202020204" pitchFamily="34" charset="0"/>
              <a:cs typeface="Arial" panose="020B0604020202020204" pitchFamily="34" charset="0"/>
            </a:endParaRPr>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60712" y="4648200"/>
            <a:ext cx="2001888" cy="1587146"/>
          </a:xfrm>
          <a:prstGeom prst="rect">
            <a:avLst/>
          </a:prstGeom>
        </p:spPr>
      </p:pic>
      <p:sp>
        <p:nvSpPr>
          <p:cNvPr id="13" name="Rectangle 2"/>
          <p:cNvSpPr txBox="1">
            <a:spLocks noChangeArrowheads="1"/>
          </p:cNvSpPr>
          <p:nvPr/>
        </p:nvSpPr>
        <p:spPr bwMode="auto">
          <a:xfrm>
            <a:off x="63500" y="1828800"/>
            <a:ext cx="9017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a:lstStyle>
          <a:p>
            <a:pPr algn="ctr">
              <a:lnSpc>
                <a:spcPct val="120000"/>
              </a:lnSpc>
              <a:spcBef>
                <a:spcPts val="600"/>
              </a:spcBef>
            </a:pPr>
            <a:r>
              <a:rPr lang="en-US" altLang="en-US" sz="4400" b="1" kern="0" smtClean="0">
                <a:solidFill>
                  <a:srgbClr val="008000"/>
                </a:solidFill>
                <a:latin typeface="Arial" panose="020B0604020202020204" pitchFamily="34" charset="0"/>
                <a:cs typeface="Arial" panose="020B0604020202020204" pitchFamily="34" charset="0"/>
              </a:rPr>
              <a:t>GIỚI THIỆU</a:t>
            </a:r>
            <a:endParaRPr lang="en-US" altLang="en-US" sz="4400" b="1" kern="0">
              <a:solidFill>
                <a:srgbClr val="008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39239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300" b="1" kern="0" smtClean="0">
                <a:solidFill>
                  <a:srgbClr val="0000FF"/>
                </a:solidFill>
                <a:latin typeface="Arial" charset="0"/>
              </a:rPr>
              <a:t>Sở </a:t>
            </a:r>
            <a:r>
              <a:rPr lang="vi-VN" sz="2300" b="1" kern="0">
                <a:solidFill>
                  <a:srgbClr val="0000FF"/>
                </a:solidFill>
                <a:latin typeface="Arial" charset="0"/>
              </a:rPr>
              <a:t>là cơ quan thuộc Ủy ban nhân dân cấp </a:t>
            </a:r>
            <a:r>
              <a:rPr lang="vi-VN" sz="2300" b="1" kern="0" smtClean="0">
                <a:solidFill>
                  <a:srgbClr val="0000FF"/>
                </a:solidFill>
                <a:latin typeface="Arial" charset="0"/>
              </a:rPr>
              <a:t>tỉnh;</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300" b="1" kern="0" smtClean="0">
                <a:solidFill>
                  <a:srgbClr val="0000FF"/>
                </a:solidFill>
                <a:latin typeface="Arial" charset="0"/>
              </a:rPr>
              <a:t>thực </a:t>
            </a:r>
            <a:r>
              <a:rPr lang="vi-VN" sz="2300" b="1" kern="0">
                <a:solidFill>
                  <a:srgbClr val="0000FF"/>
                </a:solidFill>
                <a:latin typeface="Arial" charset="0"/>
              </a:rPr>
              <a:t>hiện </a:t>
            </a:r>
            <a:r>
              <a:rPr lang="vi-VN" sz="2300" b="1" kern="0">
                <a:solidFill>
                  <a:srgbClr val="FF0066"/>
                </a:solidFill>
                <a:latin typeface="Arial" charset="0"/>
              </a:rPr>
              <a:t>chức năng tham mưu</a:t>
            </a:r>
            <a:r>
              <a:rPr lang="vi-VN" sz="2300" b="1" kern="0">
                <a:solidFill>
                  <a:srgbClr val="0000FF"/>
                </a:solidFill>
                <a:latin typeface="Arial" charset="0"/>
              </a:rPr>
              <a:t>, </a:t>
            </a:r>
            <a:r>
              <a:rPr lang="vi-VN" sz="2300" b="1" kern="0">
                <a:solidFill>
                  <a:srgbClr val="FF0066"/>
                </a:solidFill>
                <a:latin typeface="Arial" charset="0"/>
              </a:rPr>
              <a:t>giúp Ủy ban nhân dân cấp tỉnh quản lý nhà nước</a:t>
            </a:r>
            <a:r>
              <a:rPr lang="vi-VN" sz="2300" b="1" kern="0">
                <a:solidFill>
                  <a:srgbClr val="0000FF"/>
                </a:solidFill>
                <a:latin typeface="Arial" charset="0"/>
              </a:rPr>
              <a:t> về ngành, lĩnh vực ở địa phương theo quy định của pháp </a:t>
            </a:r>
            <a:r>
              <a:rPr lang="vi-VN" sz="2300" b="1" kern="0" smtClean="0">
                <a:solidFill>
                  <a:srgbClr val="0000FF"/>
                </a:solidFill>
                <a:latin typeface="Arial" charset="0"/>
              </a:rPr>
              <a:t>luật</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300" b="1" kern="0" smtClean="0">
                <a:solidFill>
                  <a:srgbClr val="0000FF"/>
                </a:solidFill>
                <a:latin typeface="Arial" charset="0"/>
              </a:rPr>
              <a:t>và </a:t>
            </a:r>
            <a:r>
              <a:rPr lang="vi-VN" sz="2300" b="1" kern="0">
                <a:solidFill>
                  <a:srgbClr val="008000"/>
                </a:solidFill>
                <a:latin typeface="Arial" charset="0"/>
              </a:rPr>
              <a:t>theo phân công hoặc ủy quyền</a:t>
            </a:r>
            <a:r>
              <a:rPr lang="vi-VN" sz="2300" b="1" kern="0">
                <a:solidFill>
                  <a:srgbClr val="0000FF"/>
                </a:solidFill>
                <a:latin typeface="Arial" charset="0"/>
              </a:rPr>
              <a:t> của Ủy ban nhân dân cấp tỉnh, Chủ tịch Ủy ban nhân dân cấp tỉnh</a:t>
            </a:r>
            <a:r>
              <a:rPr lang="vi-VN" sz="2300" b="1" kern="0" smtClean="0">
                <a:solidFill>
                  <a:srgbClr val="0000FF"/>
                </a:solidFill>
                <a:latin typeface="Arial" charset="0"/>
              </a:rPr>
              <a:t>.</a:t>
            </a:r>
            <a:endParaRPr lang="vi-VN"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3. Vị trí và chức năng của sở</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08323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59" y="1066800"/>
            <a:ext cx="9198518" cy="4419600"/>
          </a:xfrm>
          <a:prstGeom prst="rect">
            <a:avLst/>
          </a:prstGeom>
        </p:spPr>
      </p:pic>
    </p:spTree>
    <p:extLst>
      <p:ext uri="{BB962C8B-B14F-4D97-AF65-F5344CB8AC3E}">
        <p14:creationId xmlns:p14="http://schemas.microsoft.com/office/powerpoint/2010/main" val="14031013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250" b="1" kern="0" smtClean="0">
                <a:solidFill>
                  <a:srgbClr val="0000FF"/>
                </a:solidFill>
                <a:latin typeface="Arial" charset="0"/>
              </a:rPr>
              <a:t>Trình </a:t>
            </a:r>
            <a:r>
              <a:rPr lang="vi-VN" sz="2250" b="1" kern="0">
                <a:solidFill>
                  <a:srgbClr val="0000FF"/>
                </a:solidFill>
                <a:latin typeface="Arial" charset="0"/>
              </a:rPr>
              <a:t>Ủy ban nhân dân cấp </a:t>
            </a:r>
            <a:r>
              <a:rPr lang="vi-VN" sz="2250" b="1" kern="0" smtClean="0">
                <a:solidFill>
                  <a:srgbClr val="0000FF"/>
                </a:solidFill>
                <a:latin typeface="Arial" charset="0"/>
              </a:rPr>
              <a:t>tỉnh:</a:t>
            </a:r>
            <a:r>
              <a:rPr lang="en-US" sz="2250" b="1" kern="0" smtClean="0">
                <a:solidFill>
                  <a:srgbClr val="0000FF"/>
                </a:solidFill>
                <a:latin typeface="Arial" charset="0"/>
              </a:rPr>
              <a:t> </a:t>
            </a:r>
            <a:r>
              <a:rPr lang="en-US" sz="2250" b="1" kern="0" smtClean="0">
                <a:solidFill>
                  <a:srgbClr val="008000"/>
                </a:solidFill>
                <a:latin typeface="Arial" charset="0"/>
              </a:rPr>
              <a:t>(NĐ 107)</a:t>
            </a:r>
          </a:p>
          <a:p>
            <a:pPr marL="579438" indent="-457200" algn="just" eaLnBrk="1" hangingPunct="1">
              <a:lnSpc>
                <a:spcPct val="114000"/>
              </a:lnSpc>
              <a:spcBef>
                <a:spcPts val="1200"/>
              </a:spcBef>
              <a:spcAft>
                <a:spcPts val="0"/>
              </a:spcAft>
              <a:buClr>
                <a:srgbClr val="FF0000"/>
              </a:buClr>
              <a:buFont typeface="+mj-lt"/>
              <a:buAutoNum type="alphaLcParenR"/>
              <a:defRPr/>
            </a:pPr>
            <a:r>
              <a:rPr lang="vi-VN" sz="2250" b="1" kern="0" smtClean="0">
                <a:solidFill>
                  <a:srgbClr val="008000"/>
                </a:solidFill>
                <a:latin typeface="Arial" charset="0"/>
              </a:rPr>
              <a:t>Dự </a:t>
            </a:r>
            <a:r>
              <a:rPr lang="vi-VN" sz="2250" b="1" kern="0">
                <a:solidFill>
                  <a:srgbClr val="008000"/>
                </a:solidFill>
                <a:latin typeface="Arial" charset="0"/>
              </a:rPr>
              <a:t>thảo quyết định</a:t>
            </a:r>
            <a:r>
              <a:rPr lang="vi-VN" sz="2250" b="1" kern="0">
                <a:solidFill>
                  <a:srgbClr val="FF0066"/>
                </a:solidFill>
                <a:latin typeface="Arial" charset="0"/>
              </a:rPr>
              <a:t> </a:t>
            </a:r>
            <a:r>
              <a:rPr lang="vi-VN" sz="2250" b="1" kern="0">
                <a:solidFill>
                  <a:srgbClr val="0000FF"/>
                </a:solidFill>
                <a:latin typeface="Arial" charset="0"/>
              </a:rPr>
              <a:t>của </a:t>
            </a:r>
            <a:r>
              <a:rPr lang="en-US" sz="2250" b="1" kern="0" smtClean="0">
                <a:solidFill>
                  <a:srgbClr val="0000FF"/>
                </a:solidFill>
                <a:latin typeface="Arial" charset="0"/>
              </a:rPr>
              <a:t>UBND </a:t>
            </a:r>
            <a:r>
              <a:rPr lang="vi-VN" sz="2250" b="1" kern="0" smtClean="0">
                <a:solidFill>
                  <a:srgbClr val="0000FF"/>
                </a:solidFill>
                <a:latin typeface="Arial" charset="0"/>
              </a:rPr>
              <a:t>cấp </a:t>
            </a:r>
            <a:r>
              <a:rPr lang="vi-VN" sz="2250" b="1" kern="0">
                <a:solidFill>
                  <a:srgbClr val="0000FF"/>
                </a:solidFill>
                <a:latin typeface="Arial" charset="0"/>
              </a:rPr>
              <a:t>tỉnh liên quan đến ngành, lĩnh vực thuộc phạm vi quản lý của sở và </a:t>
            </a:r>
            <a:r>
              <a:rPr lang="vi-VN" sz="2250" b="1" kern="0">
                <a:solidFill>
                  <a:srgbClr val="008000"/>
                </a:solidFill>
                <a:latin typeface="Arial" charset="0"/>
              </a:rPr>
              <a:t>các văn bản khác theo phân công</a:t>
            </a:r>
            <a:r>
              <a:rPr lang="vi-VN" sz="2250" b="1" kern="0">
                <a:solidFill>
                  <a:srgbClr val="0000FF"/>
                </a:solidFill>
                <a:latin typeface="Arial" charset="0"/>
              </a:rPr>
              <a:t> của </a:t>
            </a:r>
            <a:r>
              <a:rPr lang="en-US" sz="2250" b="1" kern="0" smtClean="0">
                <a:solidFill>
                  <a:srgbClr val="0000FF"/>
                </a:solidFill>
                <a:latin typeface="Arial" charset="0"/>
              </a:rPr>
              <a:t>UBND </a:t>
            </a:r>
            <a:r>
              <a:rPr lang="vi-VN" sz="2250" b="1" kern="0" smtClean="0">
                <a:solidFill>
                  <a:srgbClr val="0000FF"/>
                </a:solidFill>
                <a:latin typeface="Arial" charset="0"/>
              </a:rPr>
              <a:t>cấp tỉnh;</a:t>
            </a:r>
            <a:endParaRPr lang="en-US" sz="225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50" b="1" kern="0" smtClean="0">
                <a:solidFill>
                  <a:srgbClr val="FF0066"/>
                </a:solidFill>
                <a:latin typeface="Arial" charset="0"/>
              </a:rPr>
              <a:t>Dự </a:t>
            </a:r>
            <a:r>
              <a:rPr lang="vi-VN" sz="2250" b="1" kern="0">
                <a:solidFill>
                  <a:srgbClr val="FF0066"/>
                </a:solidFill>
                <a:latin typeface="Arial" charset="0"/>
              </a:rPr>
              <a:t>thảo kế hoạch</a:t>
            </a:r>
            <a:r>
              <a:rPr lang="vi-VN" sz="2250" b="1" kern="0">
                <a:solidFill>
                  <a:srgbClr val="0000FF"/>
                </a:solidFill>
                <a:latin typeface="Arial" charset="0"/>
              </a:rPr>
              <a:t> phát triển ngành, lĩnh vực; </a:t>
            </a:r>
            <a:r>
              <a:rPr lang="vi-VN" sz="2250" b="1" kern="0">
                <a:solidFill>
                  <a:srgbClr val="FF0066"/>
                </a:solidFill>
                <a:latin typeface="Arial" charset="0"/>
              </a:rPr>
              <a:t>chương trình, biện pháp tổ chức thực hiện </a:t>
            </a:r>
            <a:r>
              <a:rPr lang="vi-VN" sz="2250" b="1" kern="0">
                <a:solidFill>
                  <a:srgbClr val="0000FF"/>
                </a:solidFill>
                <a:latin typeface="Arial" charset="0"/>
              </a:rPr>
              <a:t>các nhiệm vụ về ngành, lĩnh vực trên địa bàn cấp tỉnh trong phạm vi quản lý của </a:t>
            </a:r>
            <a:r>
              <a:rPr lang="vi-VN" sz="2250" b="1" kern="0" smtClean="0">
                <a:solidFill>
                  <a:srgbClr val="0000FF"/>
                </a:solidFill>
                <a:latin typeface="Arial" charset="0"/>
              </a:rPr>
              <a:t>sở;</a:t>
            </a:r>
            <a:endParaRPr lang="en-US" sz="225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50" b="1" kern="0" smtClean="0">
                <a:solidFill>
                  <a:srgbClr val="008000"/>
                </a:solidFill>
                <a:latin typeface="Arial" charset="0"/>
              </a:rPr>
              <a:t>Dự </a:t>
            </a:r>
            <a:r>
              <a:rPr lang="vi-VN" sz="2250" b="1" kern="0">
                <a:solidFill>
                  <a:srgbClr val="008000"/>
                </a:solidFill>
                <a:latin typeface="Arial" charset="0"/>
              </a:rPr>
              <a:t>thảo quyết định việc phân cấp, ủy quyền</a:t>
            </a:r>
            <a:r>
              <a:rPr lang="vi-VN" sz="2250" b="1" kern="0">
                <a:solidFill>
                  <a:srgbClr val="0000FF"/>
                </a:solidFill>
                <a:latin typeface="Arial" charset="0"/>
              </a:rPr>
              <a:t> nhiệm vụ quản lý nhà nước về ngành, lĩnh vực cho sở, </a:t>
            </a:r>
            <a:r>
              <a:rPr lang="en-US" sz="2250" b="1" kern="0" smtClean="0">
                <a:solidFill>
                  <a:srgbClr val="0000FF"/>
                </a:solidFill>
                <a:latin typeface="Arial" charset="0"/>
              </a:rPr>
              <a:t>UBND </a:t>
            </a:r>
            <a:r>
              <a:rPr lang="vi-VN" sz="2250" b="1" kern="0" smtClean="0">
                <a:solidFill>
                  <a:srgbClr val="0000FF"/>
                </a:solidFill>
                <a:latin typeface="Arial" charset="0"/>
              </a:rPr>
              <a:t>huyện</a:t>
            </a:r>
            <a:r>
              <a:rPr lang="vi-VN" sz="2250" b="1" kern="0">
                <a:solidFill>
                  <a:srgbClr val="0000FF"/>
                </a:solidFill>
                <a:latin typeface="Arial" charset="0"/>
              </a:rPr>
              <a:t>, quận, thị xã, thành phố thuộc tỉnh, thành phố thuộc thành phố trực thuộc trung ương </a:t>
            </a:r>
            <a:r>
              <a:rPr lang="vi-VN" sz="2250" b="1" kern="0" smtClean="0">
                <a:solidFill>
                  <a:srgbClr val="0000FF"/>
                </a:solidFill>
                <a:latin typeface="Arial" charset="0"/>
              </a:rPr>
              <a:t>(gọi </a:t>
            </a:r>
            <a:r>
              <a:rPr lang="vi-VN" sz="2250" b="1" kern="0">
                <a:solidFill>
                  <a:srgbClr val="0000FF"/>
                </a:solidFill>
                <a:latin typeface="Arial" charset="0"/>
              </a:rPr>
              <a:t>chung là cấp huyện</a:t>
            </a:r>
            <a:r>
              <a:rPr lang="vi-VN" sz="2250" b="1" kern="0" smtClean="0">
                <a:solidFill>
                  <a:srgbClr val="0000FF"/>
                </a:solidFill>
                <a:latin typeface="Arial" charset="0"/>
              </a:rPr>
              <a:t>);</a:t>
            </a:r>
            <a:endParaRPr lang="en-US" sz="225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 Nhiệm vụ, quyền hạn của sở</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2343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250" b="1" kern="0" smtClean="0">
                <a:solidFill>
                  <a:srgbClr val="0000FF"/>
                </a:solidFill>
                <a:latin typeface="Arial" charset="0"/>
              </a:rPr>
              <a:t>Trình </a:t>
            </a:r>
            <a:r>
              <a:rPr lang="vi-VN" sz="2250" b="1" kern="0">
                <a:solidFill>
                  <a:srgbClr val="0000FF"/>
                </a:solidFill>
                <a:latin typeface="Arial" charset="0"/>
              </a:rPr>
              <a:t>Ủy ban nhân dân cấp </a:t>
            </a:r>
            <a:r>
              <a:rPr lang="vi-VN" sz="2250" b="1" kern="0" smtClean="0">
                <a:solidFill>
                  <a:srgbClr val="0000FF"/>
                </a:solidFill>
                <a:latin typeface="Arial" charset="0"/>
              </a:rPr>
              <a:t>tỉnh:</a:t>
            </a:r>
            <a:r>
              <a:rPr lang="en-US" sz="2250" b="1" kern="0" smtClean="0">
                <a:solidFill>
                  <a:srgbClr val="0000FF"/>
                </a:solidFill>
                <a:latin typeface="Arial" charset="0"/>
              </a:rPr>
              <a:t> </a:t>
            </a:r>
            <a:r>
              <a:rPr lang="en-US" sz="2250" b="1" kern="0" smtClean="0">
                <a:solidFill>
                  <a:srgbClr val="008000"/>
                </a:solidFill>
                <a:latin typeface="Arial" charset="0"/>
              </a:rPr>
              <a:t>(NĐ 107)</a:t>
            </a:r>
          </a:p>
          <a:p>
            <a:pPr marL="579438" indent="-457200" algn="just" eaLnBrk="1" hangingPunct="1">
              <a:lnSpc>
                <a:spcPct val="114000"/>
              </a:lnSpc>
              <a:spcBef>
                <a:spcPts val="1200"/>
              </a:spcBef>
              <a:spcAft>
                <a:spcPts val="0"/>
              </a:spcAft>
              <a:buClr>
                <a:srgbClr val="FF0000"/>
              </a:buClr>
              <a:buFont typeface="+mj-lt"/>
              <a:buAutoNum type="alphaLcParenR" startAt="4"/>
              <a:defRPr/>
            </a:pPr>
            <a:r>
              <a:rPr lang="vi-VN" sz="2250" b="1" kern="0" smtClean="0">
                <a:solidFill>
                  <a:srgbClr val="0000FF"/>
                </a:solidFill>
                <a:latin typeface="Arial" charset="0"/>
              </a:rPr>
              <a:t>Dự </a:t>
            </a:r>
            <a:r>
              <a:rPr lang="vi-VN" sz="2250" b="1" kern="0">
                <a:solidFill>
                  <a:srgbClr val="0000FF"/>
                </a:solidFill>
                <a:latin typeface="Arial" charset="0"/>
              </a:rPr>
              <a:t>thảo quyết định quy định cụ thể </a:t>
            </a:r>
            <a:r>
              <a:rPr lang="vi-VN" sz="2250" b="1" kern="0">
                <a:solidFill>
                  <a:srgbClr val="FF0066"/>
                </a:solidFill>
                <a:latin typeface="Arial" charset="0"/>
              </a:rPr>
              <a:t>chức năng, nhiệm vụ, quyền hạn và cơ cấu tổ chức của sở</a:t>
            </a:r>
            <a:r>
              <a:rPr lang="vi-VN" sz="2250" b="1" kern="0">
                <a:solidFill>
                  <a:srgbClr val="0000FF"/>
                </a:solidFill>
                <a:latin typeface="Arial" charset="0"/>
              </a:rPr>
              <a:t>; dự thảo quyết định quy định </a:t>
            </a:r>
            <a:r>
              <a:rPr lang="vi-VN" sz="2250" b="1" kern="0">
                <a:solidFill>
                  <a:srgbClr val="FF0066"/>
                </a:solidFill>
                <a:latin typeface="Arial" charset="0"/>
              </a:rPr>
              <a:t>chức năng, nhiệm vụ, quyền hạn và cơ cấu tổ chức của chi cục và đơn vị sự nghiệp công lập thuộc </a:t>
            </a:r>
            <a:r>
              <a:rPr lang="vi-VN" sz="2250" b="1" kern="0" smtClean="0">
                <a:solidFill>
                  <a:srgbClr val="FF0066"/>
                </a:solidFill>
                <a:latin typeface="Arial" charset="0"/>
              </a:rPr>
              <a:t>sở</a:t>
            </a:r>
            <a:r>
              <a:rPr lang="vi-VN" sz="2250" b="1" kern="0" smtClean="0">
                <a:solidFill>
                  <a:srgbClr val="0000FF"/>
                </a:solidFill>
                <a:latin typeface="Arial" charset="0"/>
              </a:rPr>
              <a:t>;</a:t>
            </a:r>
            <a:endParaRPr lang="en-US" sz="2250" b="1" kern="0" smtClean="0">
              <a:solidFill>
                <a:srgbClr val="0000FF"/>
              </a:solidFill>
              <a:latin typeface="Arial" charset="0"/>
            </a:endParaRPr>
          </a:p>
          <a:p>
            <a:pPr marL="579438" indent="-461963" algn="just" eaLnBrk="1" hangingPunct="1">
              <a:lnSpc>
                <a:spcPct val="114000"/>
              </a:lnSpc>
              <a:spcBef>
                <a:spcPts val="1200"/>
              </a:spcBef>
              <a:spcAft>
                <a:spcPts val="0"/>
              </a:spcAft>
              <a:buClr>
                <a:srgbClr val="FF0000"/>
              </a:buClr>
              <a:buNone/>
              <a:defRPr/>
            </a:pPr>
            <a:r>
              <a:rPr lang="vi-VN" sz="2250" b="1" kern="0" smtClean="0">
                <a:solidFill>
                  <a:srgbClr val="FF0000"/>
                </a:solidFill>
                <a:latin typeface="Arial" charset="0"/>
              </a:rPr>
              <a:t>đ</a:t>
            </a:r>
            <a:r>
              <a:rPr lang="vi-VN" sz="2250" b="1" kern="0">
                <a:solidFill>
                  <a:srgbClr val="FF0000"/>
                </a:solidFill>
                <a:latin typeface="Arial" charset="0"/>
              </a:rPr>
              <a:t>)</a:t>
            </a:r>
            <a:r>
              <a:rPr lang="vi-VN" sz="2250" b="1" kern="0">
                <a:solidFill>
                  <a:srgbClr val="0000FF"/>
                </a:solidFill>
                <a:latin typeface="Arial" charset="0"/>
              </a:rPr>
              <a:t> </a:t>
            </a:r>
            <a:r>
              <a:rPr lang="en-US" sz="2250" b="1" kern="0" smtClean="0">
                <a:solidFill>
                  <a:srgbClr val="0000FF"/>
                </a:solidFill>
                <a:latin typeface="Arial" charset="0"/>
              </a:rPr>
              <a:t> </a:t>
            </a:r>
            <a:r>
              <a:rPr lang="vi-VN" sz="2250" b="1" kern="0" smtClean="0">
                <a:solidFill>
                  <a:srgbClr val="008000"/>
                </a:solidFill>
                <a:latin typeface="Arial" charset="0"/>
              </a:rPr>
              <a:t>Dự </a:t>
            </a:r>
            <a:r>
              <a:rPr lang="vi-VN" sz="2250" b="1" kern="0">
                <a:solidFill>
                  <a:srgbClr val="008000"/>
                </a:solidFill>
                <a:latin typeface="Arial" charset="0"/>
              </a:rPr>
              <a:t>thảo quyết định thực hiện xã hội hóa </a:t>
            </a:r>
            <a:r>
              <a:rPr lang="vi-VN" sz="2250" b="1" kern="0">
                <a:solidFill>
                  <a:srgbClr val="0000FF"/>
                </a:solidFill>
                <a:latin typeface="Arial" charset="0"/>
              </a:rPr>
              <a:t>các hoạt động cung ứng dịch vụ sự nghiệp công theo ngành, lĩnh vực thuộc thẩm quyền của </a:t>
            </a:r>
            <a:r>
              <a:rPr lang="en-US" sz="2250" b="1" kern="0" smtClean="0">
                <a:solidFill>
                  <a:srgbClr val="0000FF"/>
                </a:solidFill>
                <a:latin typeface="Arial" charset="0"/>
              </a:rPr>
              <a:t>UBND </a:t>
            </a:r>
            <a:r>
              <a:rPr lang="vi-VN" sz="2250" b="1" kern="0" smtClean="0">
                <a:solidFill>
                  <a:srgbClr val="0000FF"/>
                </a:solidFill>
                <a:latin typeface="Arial" charset="0"/>
              </a:rPr>
              <a:t>cấp </a:t>
            </a:r>
            <a:r>
              <a:rPr lang="vi-VN" sz="2250" b="1" kern="0">
                <a:solidFill>
                  <a:srgbClr val="0000FF"/>
                </a:solidFill>
                <a:latin typeface="Arial" charset="0"/>
              </a:rPr>
              <a:t>tỉnh và theo phân cấp của cơ quan nhà nước cấp </a:t>
            </a:r>
            <a:r>
              <a:rPr lang="vi-VN" sz="2250" b="1" kern="0" smtClean="0">
                <a:solidFill>
                  <a:srgbClr val="0000FF"/>
                </a:solidFill>
                <a:latin typeface="Arial" charset="0"/>
              </a:rPr>
              <a:t>trên.</a:t>
            </a:r>
            <a:endParaRPr lang="en-US" sz="225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2"/>
              <a:defRPr/>
            </a:pPr>
            <a:r>
              <a:rPr lang="vi-VN" sz="2250" b="1" kern="0" smtClean="0">
                <a:solidFill>
                  <a:srgbClr val="0000FF"/>
                </a:solidFill>
                <a:latin typeface="Arial" charset="0"/>
              </a:rPr>
              <a:t>Trình </a:t>
            </a:r>
            <a:r>
              <a:rPr lang="vi-VN" sz="2250" b="1" kern="0">
                <a:solidFill>
                  <a:srgbClr val="FF0066"/>
                </a:solidFill>
                <a:latin typeface="Arial" charset="0"/>
              </a:rPr>
              <a:t>Chủ tịch </a:t>
            </a:r>
            <a:r>
              <a:rPr lang="en-US" sz="2250" b="1" kern="0" smtClean="0">
                <a:solidFill>
                  <a:srgbClr val="FF0066"/>
                </a:solidFill>
                <a:latin typeface="Arial" charset="0"/>
              </a:rPr>
              <a:t>UBND </a:t>
            </a:r>
            <a:r>
              <a:rPr lang="vi-VN" sz="2250" b="1" kern="0" smtClean="0">
                <a:solidFill>
                  <a:srgbClr val="FF0066"/>
                </a:solidFill>
                <a:latin typeface="Arial" charset="0"/>
              </a:rPr>
              <a:t>cấp </a:t>
            </a:r>
            <a:r>
              <a:rPr lang="vi-VN" sz="2250" b="1" kern="0">
                <a:solidFill>
                  <a:srgbClr val="FF0066"/>
                </a:solidFill>
                <a:latin typeface="Arial" charset="0"/>
              </a:rPr>
              <a:t>tỉnh</a:t>
            </a:r>
            <a:r>
              <a:rPr lang="vi-VN" sz="2250" b="1" kern="0">
                <a:solidFill>
                  <a:srgbClr val="0000FF"/>
                </a:solidFill>
                <a:latin typeface="Arial" charset="0"/>
              </a:rPr>
              <a:t>: Dự thảo các văn bản thuộc thẩm quyền ban hành của Chủ tịch </a:t>
            </a:r>
            <a:r>
              <a:rPr lang="en-US" sz="2250" b="1" kern="0" smtClean="0">
                <a:solidFill>
                  <a:srgbClr val="0000FF"/>
                </a:solidFill>
                <a:latin typeface="Arial" charset="0"/>
              </a:rPr>
              <a:t>UBND </a:t>
            </a:r>
            <a:r>
              <a:rPr lang="vi-VN" sz="2250" b="1" kern="0" smtClean="0">
                <a:solidFill>
                  <a:srgbClr val="0000FF"/>
                </a:solidFill>
                <a:latin typeface="Arial" charset="0"/>
              </a:rPr>
              <a:t>cấp </a:t>
            </a:r>
            <a:r>
              <a:rPr lang="vi-VN" sz="2250" b="1" kern="0">
                <a:solidFill>
                  <a:srgbClr val="0000FF"/>
                </a:solidFill>
                <a:latin typeface="Arial" charset="0"/>
              </a:rPr>
              <a:t>tỉnh theo phân công</a:t>
            </a:r>
            <a:r>
              <a:rPr lang="vi-VN" sz="2250" b="1" kern="0" smtClean="0">
                <a:solidFill>
                  <a:srgbClr val="0000FF"/>
                </a:solidFill>
                <a:latin typeface="Arial" charset="0"/>
              </a:rPr>
              <a:t>.</a:t>
            </a:r>
            <a:r>
              <a:rPr lang="en-US" sz="2250" b="1" kern="0" smtClean="0">
                <a:solidFill>
                  <a:srgbClr val="0000FF"/>
                </a:solidFill>
                <a:latin typeface="Arial" charset="0"/>
              </a:rPr>
              <a:t> </a:t>
            </a:r>
            <a:r>
              <a:rPr lang="en-US" sz="2250" b="1" kern="0" smtClean="0">
                <a:solidFill>
                  <a:srgbClr val="008000"/>
                </a:solidFill>
                <a:latin typeface="Arial" charset="0"/>
              </a:rPr>
              <a:t>(NĐ 107)</a:t>
            </a:r>
            <a:endParaRPr lang="en-US" sz="2250" b="1" kern="0">
              <a:solidFill>
                <a:srgbClr val="008000"/>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 Nhiệm vụ, quyền hạn của sở</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79914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mj-lt"/>
              <a:buAutoNum type="arabicPeriod" startAt="3"/>
              <a:defRPr/>
            </a:pPr>
            <a:r>
              <a:rPr lang="vi-VN" sz="1900" b="1" kern="0" smtClean="0">
                <a:solidFill>
                  <a:srgbClr val="0000FF"/>
                </a:solidFill>
                <a:latin typeface="Arial" charset="0"/>
              </a:rPr>
              <a:t>Tổ </a:t>
            </a:r>
            <a:r>
              <a:rPr lang="vi-VN" sz="1900" b="1" kern="0">
                <a:solidFill>
                  <a:srgbClr val="0000FF"/>
                </a:solidFill>
                <a:latin typeface="Arial" charset="0"/>
              </a:rPr>
              <a:t>chức thực hiện các văn bản quy phạm pháp luật, quy hoạch, kế hoạch sau khi được phê duyệt; thông tin, tuyên truyền, hướng dẫn, phổ biến, giáo dục, theo dõi thi hành </a:t>
            </a:r>
            <a:r>
              <a:rPr lang="vi-VN" sz="1900" b="1" kern="0">
                <a:solidFill>
                  <a:srgbClr val="FF0066"/>
                </a:solidFill>
                <a:latin typeface="Arial" charset="0"/>
              </a:rPr>
              <a:t>pháp luật</a:t>
            </a:r>
            <a:r>
              <a:rPr lang="vi-VN" sz="1900" b="1" kern="0">
                <a:solidFill>
                  <a:srgbClr val="0000FF"/>
                </a:solidFill>
                <a:latin typeface="Arial" charset="0"/>
              </a:rPr>
              <a:t> về các lĩnh vực thuộc phạm vi quản lý nhà nước được </a:t>
            </a:r>
            <a:r>
              <a:rPr lang="vi-VN" sz="1900" b="1" kern="0" smtClean="0">
                <a:solidFill>
                  <a:srgbClr val="0000FF"/>
                </a:solidFill>
                <a:latin typeface="Arial" charset="0"/>
              </a:rPr>
              <a:t>giao.</a:t>
            </a:r>
            <a:endParaRPr lang="en-US" sz="19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startAt="3"/>
              <a:defRPr/>
            </a:pPr>
            <a:r>
              <a:rPr lang="vi-VN" sz="1900" b="1" kern="0" smtClean="0">
                <a:solidFill>
                  <a:srgbClr val="0000FF"/>
                </a:solidFill>
                <a:latin typeface="Arial" charset="0"/>
              </a:rPr>
              <a:t>Tổ </a:t>
            </a:r>
            <a:r>
              <a:rPr lang="vi-VN" sz="1900" b="1" kern="0">
                <a:solidFill>
                  <a:srgbClr val="0000FF"/>
                </a:solidFill>
                <a:latin typeface="Arial" charset="0"/>
              </a:rPr>
              <a:t>chức thực hiện và chịu trách nhiệm về giám định, đăng ký, cấp giấy phép, </a:t>
            </a:r>
            <a:r>
              <a:rPr lang="vi-VN" sz="1900" b="1" kern="0">
                <a:solidFill>
                  <a:srgbClr val="FF0066"/>
                </a:solidFill>
                <a:latin typeface="Arial" charset="0"/>
              </a:rPr>
              <a:t>văn bằng, chứng chỉ</a:t>
            </a:r>
            <a:r>
              <a:rPr lang="vi-VN" sz="1900" b="1" kern="0">
                <a:solidFill>
                  <a:srgbClr val="0000FF"/>
                </a:solidFill>
                <a:latin typeface="Arial" charset="0"/>
              </a:rPr>
              <a:t> thuộc phạm vi trách nhiệm quản lý của cơ quan chuyên môn cấp tỉnh theo quy định của pháp luật và theo phân công hoặc ủy quyền của </a:t>
            </a:r>
            <a:r>
              <a:rPr lang="en-US" sz="1900" b="1" kern="0" smtClean="0">
                <a:solidFill>
                  <a:srgbClr val="0000FF"/>
                </a:solidFill>
                <a:latin typeface="Arial" charset="0"/>
              </a:rPr>
              <a:t>UBND </a:t>
            </a:r>
            <a:r>
              <a:rPr lang="vi-VN" sz="1900" b="1" kern="0" smtClean="0">
                <a:solidFill>
                  <a:srgbClr val="0000FF"/>
                </a:solidFill>
                <a:latin typeface="Arial" charset="0"/>
              </a:rPr>
              <a:t>cấp tỉnh.</a:t>
            </a:r>
            <a:endParaRPr lang="en-US" sz="19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startAt="3"/>
              <a:defRPr/>
            </a:pPr>
            <a:r>
              <a:rPr lang="vi-VN" sz="1900" b="1" kern="0">
                <a:solidFill>
                  <a:srgbClr val="FF0066"/>
                </a:solidFill>
                <a:latin typeface="Arial" charset="0"/>
              </a:rPr>
              <a:t>Giúp </a:t>
            </a:r>
            <a:r>
              <a:rPr lang="en-US" sz="1900" b="1" kern="0">
                <a:solidFill>
                  <a:srgbClr val="FF0066"/>
                </a:solidFill>
                <a:latin typeface="Arial" charset="0"/>
              </a:rPr>
              <a:t>UBND </a:t>
            </a:r>
            <a:r>
              <a:rPr lang="vi-VN" sz="1900" b="1" kern="0">
                <a:solidFill>
                  <a:srgbClr val="FF0066"/>
                </a:solidFill>
                <a:latin typeface="Arial" charset="0"/>
              </a:rPr>
              <a:t>cấp tỉnh quản lý nhà nước</a:t>
            </a:r>
            <a:r>
              <a:rPr lang="vi-VN" sz="1900" b="1" kern="0">
                <a:solidFill>
                  <a:srgbClr val="0000FF"/>
                </a:solidFill>
                <a:latin typeface="Arial" charset="0"/>
              </a:rPr>
              <a:t> đối với các doanh nghiệp, tổ chức kinh tế tập thể, kinh tế tư nhân, </a:t>
            </a:r>
            <a:r>
              <a:rPr lang="vi-VN" sz="1900" b="1" kern="0">
                <a:solidFill>
                  <a:srgbClr val="FF0066"/>
                </a:solidFill>
                <a:latin typeface="Arial" charset="0"/>
              </a:rPr>
              <a:t>các hội</a:t>
            </a:r>
            <a:r>
              <a:rPr lang="vi-VN" sz="1900" b="1" kern="0">
                <a:solidFill>
                  <a:srgbClr val="0000FF"/>
                </a:solidFill>
                <a:latin typeface="Arial" charset="0"/>
              </a:rPr>
              <a:t> và các tổ chức phi chính phủ thuộc các lĩnh vực quản lý của cơ quan chuyên môn theo quy định của pháp luật.</a:t>
            </a:r>
            <a:endParaRPr lang="en-US" sz="1900" b="1" ker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startAt="3"/>
              <a:defRPr/>
            </a:pPr>
            <a:r>
              <a:rPr lang="vi-VN" sz="1900" b="1" kern="0">
                <a:solidFill>
                  <a:srgbClr val="0000FF"/>
                </a:solidFill>
                <a:latin typeface="Arial" charset="0"/>
              </a:rPr>
              <a:t>Hướng dẫn thực hiện </a:t>
            </a:r>
            <a:r>
              <a:rPr lang="vi-VN" sz="1900" b="1" kern="0">
                <a:solidFill>
                  <a:srgbClr val="FF0066"/>
                </a:solidFill>
                <a:latin typeface="Arial" charset="0"/>
              </a:rPr>
              <a:t>cơ chế tự chủ</a:t>
            </a:r>
            <a:r>
              <a:rPr lang="vi-VN" sz="1900" b="1" kern="0">
                <a:solidFill>
                  <a:srgbClr val="0000FF"/>
                </a:solidFill>
                <a:latin typeface="Arial" charset="0"/>
              </a:rPr>
              <a:t> đối với các đơn vị sự nghiệp công lập thuộc ngành, lĩnh vực quản lý theo quy định của pháp luật; quản lý hoạt động của các đơn vị sự nghiệp trong và ngoài công lập thuộc phạm vi ngành, lĩnh vực</a:t>
            </a:r>
            <a:r>
              <a:rPr lang="vi-VN" sz="1900" b="1" kern="0" smtClean="0">
                <a:solidFill>
                  <a:srgbClr val="0000FF"/>
                </a:solidFill>
                <a:latin typeface="Arial" charset="0"/>
              </a:rPr>
              <a:t>.</a:t>
            </a:r>
            <a:r>
              <a:rPr lang="en-US" sz="1900" b="1" kern="0" smtClean="0">
                <a:solidFill>
                  <a:srgbClr val="0000FF"/>
                </a:solidFill>
                <a:latin typeface="Arial" charset="0"/>
              </a:rPr>
              <a:t> </a:t>
            </a:r>
            <a:r>
              <a:rPr lang="en-US" sz="1900" b="1" kern="0" smtClean="0">
                <a:solidFill>
                  <a:srgbClr val="008000"/>
                </a:solidFill>
                <a:latin typeface="Arial" charset="0"/>
              </a:rPr>
              <a:t>(NĐ 107)</a:t>
            </a:r>
            <a:endParaRPr lang="en-US" sz="1900" b="1" kern="0">
              <a:solidFill>
                <a:srgbClr val="008000"/>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 Nhiệm vụ, quyền hạn của sở</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0900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06000"/>
              </a:lnSpc>
              <a:spcBef>
                <a:spcPts val="600"/>
              </a:spcBef>
              <a:spcAft>
                <a:spcPts val="0"/>
              </a:spcAft>
              <a:buClr>
                <a:srgbClr val="FF0000"/>
              </a:buClr>
              <a:buFont typeface="+mj-lt"/>
              <a:buAutoNum type="arabicPeriod" startAt="7"/>
              <a:defRPr/>
            </a:pPr>
            <a:r>
              <a:rPr lang="vi-VN" sz="1900" b="1" kern="0" smtClean="0">
                <a:solidFill>
                  <a:srgbClr val="0000FF"/>
                </a:solidFill>
                <a:latin typeface="Arial" charset="0"/>
              </a:rPr>
              <a:t>Thực </a:t>
            </a:r>
            <a:r>
              <a:rPr lang="vi-VN" sz="1900" b="1" kern="0">
                <a:solidFill>
                  <a:srgbClr val="0000FF"/>
                </a:solidFill>
                <a:latin typeface="Arial" charset="0"/>
              </a:rPr>
              <a:t>hiện </a:t>
            </a:r>
            <a:r>
              <a:rPr lang="vi-VN" sz="1900" b="1" kern="0">
                <a:solidFill>
                  <a:srgbClr val="FF0066"/>
                </a:solidFill>
                <a:latin typeface="Arial" charset="0"/>
              </a:rPr>
              <a:t>hợp tác quốc tế</a:t>
            </a:r>
            <a:r>
              <a:rPr lang="vi-VN" sz="1900" b="1" kern="0">
                <a:solidFill>
                  <a:srgbClr val="0000FF"/>
                </a:solidFill>
                <a:latin typeface="Arial" charset="0"/>
              </a:rPr>
              <a:t> về ngành, lĩnh vực quản lý và theo phân công hoặc ủy quyền của </a:t>
            </a:r>
            <a:r>
              <a:rPr lang="en-US" sz="1900" b="1" kern="0" smtClean="0">
                <a:solidFill>
                  <a:srgbClr val="0000FF"/>
                </a:solidFill>
                <a:latin typeface="Arial" charset="0"/>
              </a:rPr>
              <a:t>UBND </a:t>
            </a:r>
            <a:r>
              <a:rPr lang="vi-VN" sz="1900" b="1" kern="0" smtClean="0">
                <a:solidFill>
                  <a:srgbClr val="0000FF"/>
                </a:solidFill>
                <a:latin typeface="Arial" charset="0"/>
              </a:rPr>
              <a:t>cấp tỉnh.</a:t>
            </a:r>
            <a:endParaRPr lang="en-US" sz="1900" b="1" kern="0" smtClean="0">
              <a:solidFill>
                <a:srgbClr val="0000FF"/>
              </a:solidFill>
              <a:latin typeface="Arial" charset="0"/>
            </a:endParaRPr>
          </a:p>
          <a:p>
            <a:pPr marL="579438" indent="-457200" algn="just" eaLnBrk="1" hangingPunct="1">
              <a:lnSpc>
                <a:spcPct val="106000"/>
              </a:lnSpc>
              <a:spcBef>
                <a:spcPts val="600"/>
              </a:spcBef>
              <a:spcAft>
                <a:spcPts val="0"/>
              </a:spcAft>
              <a:buClr>
                <a:srgbClr val="FF0000"/>
              </a:buClr>
              <a:buFont typeface="+mj-lt"/>
              <a:buAutoNum type="arabicPeriod" startAt="7"/>
              <a:defRPr/>
            </a:pPr>
            <a:r>
              <a:rPr lang="vi-VN" sz="1900" b="1" kern="0" smtClean="0">
                <a:solidFill>
                  <a:srgbClr val="FF0066"/>
                </a:solidFill>
                <a:latin typeface="Arial" charset="0"/>
              </a:rPr>
              <a:t>Hướng </a:t>
            </a:r>
            <a:r>
              <a:rPr lang="vi-VN" sz="1900" b="1" kern="0">
                <a:solidFill>
                  <a:srgbClr val="FF0066"/>
                </a:solidFill>
                <a:latin typeface="Arial" charset="0"/>
              </a:rPr>
              <a:t>dẫn chuyên môn, nghiệp vụ </a:t>
            </a:r>
            <a:r>
              <a:rPr lang="vi-VN" sz="1900" b="1" kern="0">
                <a:solidFill>
                  <a:srgbClr val="0000FF"/>
                </a:solidFill>
                <a:latin typeface="Arial" charset="0"/>
              </a:rPr>
              <a:t>thuộc ngành, lĩnh vực quản lý đối với cơ quan chuyên môn thuộc </a:t>
            </a:r>
            <a:r>
              <a:rPr lang="en-US" sz="1900" b="1" kern="0" smtClean="0">
                <a:solidFill>
                  <a:srgbClr val="0000FF"/>
                </a:solidFill>
                <a:latin typeface="Arial" charset="0"/>
              </a:rPr>
              <a:t>UBND </a:t>
            </a:r>
            <a:r>
              <a:rPr lang="vi-VN" sz="1900" b="1" kern="0" smtClean="0">
                <a:solidFill>
                  <a:srgbClr val="0000FF"/>
                </a:solidFill>
                <a:latin typeface="Arial" charset="0"/>
              </a:rPr>
              <a:t>cấp </a:t>
            </a:r>
            <a:r>
              <a:rPr lang="vi-VN" sz="1900" b="1" kern="0">
                <a:solidFill>
                  <a:srgbClr val="0000FF"/>
                </a:solidFill>
                <a:latin typeface="Arial" charset="0"/>
              </a:rPr>
              <a:t>huyện và chức danh chuyên môn thuộc </a:t>
            </a:r>
            <a:r>
              <a:rPr lang="en-US" sz="1900" b="1" kern="0" smtClean="0">
                <a:solidFill>
                  <a:srgbClr val="0000FF"/>
                </a:solidFill>
                <a:latin typeface="Arial" charset="0"/>
              </a:rPr>
              <a:t>UBND </a:t>
            </a:r>
            <a:r>
              <a:rPr lang="vi-VN" sz="1900" b="1" kern="0" smtClean="0">
                <a:solidFill>
                  <a:srgbClr val="0000FF"/>
                </a:solidFill>
                <a:latin typeface="Arial" charset="0"/>
              </a:rPr>
              <a:t>cấp xã.</a:t>
            </a:r>
            <a:endParaRPr lang="en-US" sz="1900" b="1" kern="0" smtClean="0">
              <a:solidFill>
                <a:srgbClr val="0000FF"/>
              </a:solidFill>
              <a:latin typeface="Arial" charset="0"/>
            </a:endParaRPr>
          </a:p>
          <a:p>
            <a:pPr marL="579438" indent="-457200" algn="just" eaLnBrk="1" hangingPunct="1">
              <a:lnSpc>
                <a:spcPct val="106000"/>
              </a:lnSpc>
              <a:spcBef>
                <a:spcPts val="600"/>
              </a:spcBef>
              <a:spcAft>
                <a:spcPts val="0"/>
              </a:spcAft>
              <a:buClr>
                <a:srgbClr val="FF0000"/>
              </a:buClr>
              <a:buFont typeface="+mj-lt"/>
              <a:buAutoNum type="arabicPeriod" startAt="7"/>
              <a:defRPr/>
            </a:pPr>
            <a:r>
              <a:rPr lang="vi-VN" sz="1900" b="1" kern="0" smtClean="0">
                <a:solidFill>
                  <a:srgbClr val="0000FF"/>
                </a:solidFill>
                <a:latin typeface="Arial" charset="0"/>
              </a:rPr>
              <a:t>Tổ </a:t>
            </a:r>
            <a:r>
              <a:rPr lang="vi-VN" sz="1900" b="1" kern="0">
                <a:solidFill>
                  <a:srgbClr val="0000FF"/>
                </a:solidFill>
                <a:latin typeface="Arial" charset="0"/>
              </a:rPr>
              <a:t>chức nghiên cứu, ứng dụng tiến bộ </a:t>
            </a:r>
            <a:r>
              <a:rPr lang="en-US" sz="1900" b="1" kern="0" smtClean="0">
                <a:solidFill>
                  <a:srgbClr val="FF0066"/>
                </a:solidFill>
                <a:latin typeface="Arial" charset="0"/>
              </a:rPr>
              <a:t>KHKT </a:t>
            </a:r>
            <a:r>
              <a:rPr lang="vi-VN" sz="1900" b="1" kern="0" smtClean="0">
                <a:solidFill>
                  <a:srgbClr val="FF0066"/>
                </a:solidFill>
                <a:latin typeface="Arial" charset="0"/>
              </a:rPr>
              <a:t>và </a:t>
            </a:r>
            <a:r>
              <a:rPr lang="vi-VN" sz="1900" b="1" kern="0">
                <a:solidFill>
                  <a:srgbClr val="FF0066"/>
                </a:solidFill>
                <a:latin typeface="Arial" charset="0"/>
              </a:rPr>
              <a:t>công nghệ</a:t>
            </a:r>
            <a:r>
              <a:rPr lang="vi-VN" sz="1900" b="1" kern="0">
                <a:solidFill>
                  <a:srgbClr val="0000FF"/>
                </a:solidFill>
                <a:latin typeface="Arial" charset="0"/>
              </a:rPr>
              <a:t>; xây dựng </a:t>
            </a:r>
            <a:r>
              <a:rPr lang="vi-VN" sz="1900" b="1" kern="0">
                <a:solidFill>
                  <a:srgbClr val="FF0066"/>
                </a:solidFill>
                <a:latin typeface="Arial" charset="0"/>
              </a:rPr>
              <a:t>hệ thống thông tin, lưu trữ</a:t>
            </a:r>
            <a:r>
              <a:rPr lang="vi-VN" sz="1900" b="1" kern="0">
                <a:solidFill>
                  <a:srgbClr val="0000FF"/>
                </a:solidFill>
                <a:latin typeface="Arial" charset="0"/>
              </a:rPr>
              <a:t> phục vụ công tác quản lý nhà nước và chuyên môn nghiệp </a:t>
            </a:r>
            <a:r>
              <a:rPr lang="vi-VN" sz="1900" b="1" kern="0" smtClean="0">
                <a:solidFill>
                  <a:srgbClr val="0000FF"/>
                </a:solidFill>
                <a:latin typeface="Arial" charset="0"/>
              </a:rPr>
              <a:t>vụ.</a:t>
            </a:r>
            <a:endParaRPr lang="en-US" sz="1900" b="1" kern="0" smtClean="0">
              <a:solidFill>
                <a:srgbClr val="0000FF"/>
              </a:solidFill>
              <a:latin typeface="Arial" charset="0"/>
            </a:endParaRPr>
          </a:p>
          <a:p>
            <a:pPr marL="579438" indent="-457200" algn="just" eaLnBrk="1" hangingPunct="1">
              <a:lnSpc>
                <a:spcPct val="106000"/>
              </a:lnSpc>
              <a:spcBef>
                <a:spcPts val="600"/>
              </a:spcBef>
              <a:spcAft>
                <a:spcPts val="0"/>
              </a:spcAft>
              <a:buClr>
                <a:srgbClr val="FF0000"/>
              </a:buClr>
              <a:buFont typeface="+mj-lt"/>
              <a:buAutoNum type="arabicPeriod" startAt="7"/>
              <a:defRPr/>
            </a:pPr>
            <a:r>
              <a:rPr lang="vi-VN" sz="1900" b="1" kern="0" smtClean="0">
                <a:solidFill>
                  <a:srgbClr val="FF0066"/>
                </a:solidFill>
                <a:latin typeface="Arial" charset="0"/>
              </a:rPr>
              <a:t>Kiểm </a:t>
            </a:r>
            <a:r>
              <a:rPr lang="vi-VN" sz="1900" b="1" kern="0">
                <a:solidFill>
                  <a:srgbClr val="FF0066"/>
                </a:solidFill>
                <a:latin typeface="Arial" charset="0"/>
              </a:rPr>
              <a:t>tra, thanh tra</a:t>
            </a:r>
            <a:r>
              <a:rPr lang="vi-VN" sz="1900" b="1" kern="0">
                <a:solidFill>
                  <a:srgbClr val="0000FF"/>
                </a:solidFill>
                <a:latin typeface="Arial" charset="0"/>
              </a:rPr>
              <a:t> theo ngành, lĩnh vực được phân công phụ trách đối với tổ chức, cá nhân trong việc thực hiện các quy định của pháp luật; giải quyết khiếu nại, tố cáo, </a:t>
            </a:r>
            <a:r>
              <a:rPr lang="en-US" sz="1900" b="1" kern="0" smtClean="0">
                <a:solidFill>
                  <a:srgbClr val="0000FF"/>
                </a:solidFill>
                <a:latin typeface="Arial" charset="0"/>
              </a:rPr>
              <a:t>PCTN </a:t>
            </a:r>
            <a:r>
              <a:rPr lang="vi-VN" sz="1900" b="1" kern="0" smtClean="0">
                <a:solidFill>
                  <a:srgbClr val="0000FF"/>
                </a:solidFill>
                <a:latin typeface="Arial" charset="0"/>
              </a:rPr>
              <a:t>theo </a:t>
            </a:r>
            <a:r>
              <a:rPr lang="vi-VN" sz="1900" b="1" kern="0">
                <a:solidFill>
                  <a:srgbClr val="0000FF"/>
                </a:solidFill>
                <a:latin typeface="Arial" charset="0"/>
              </a:rPr>
              <a:t>quy định của pháp luật và theo sự phân công hoặc ủy quyền của </a:t>
            </a:r>
            <a:r>
              <a:rPr lang="en-US" sz="1900" b="1" kern="0" smtClean="0">
                <a:solidFill>
                  <a:srgbClr val="0000FF"/>
                </a:solidFill>
                <a:latin typeface="Arial" charset="0"/>
              </a:rPr>
              <a:t>UBND </a:t>
            </a:r>
            <a:r>
              <a:rPr lang="vi-VN" sz="1900" b="1" kern="0" smtClean="0">
                <a:solidFill>
                  <a:srgbClr val="0000FF"/>
                </a:solidFill>
                <a:latin typeface="Arial" charset="0"/>
              </a:rPr>
              <a:t>cấp tỉnh.</a:t>
            </a:r>
            <a:endParaRPr lang="en-US" sz="1900" b="1" kern="0" smtClean="0">
              <a:solidFill>
                <a:srgbClr val="0000FF"/>
              </a:solidFill>
              <a:latin typeface="Arial" charset="0"/>
            </a:endParaRPr>
          </a:p>
          <a:p>
            <a:pPr marL="579438" indent="-457200" algn="just" eaLnBrk="1" hangingPunct="1">
              <a:lnSpc>
                <a:spcPct val="106000"/>
              </a:lnSpc>
              <a:spcBef>
                <a:spcPts val="600"/>
              </a:spcBef>
              <a:spcAft>
                <a:spcPts val="0"/>
              </a:spcAft>
              <a:buClr>
                <a:srgbClr val="FF0000"/>
              </a:buClr>
              <a:buFont typeface="+mj-lt"/>
              <a:buAutoNum type="arabicPeriod" startAt="7"/>
              <a:defRPr/>
            </a:pPr>
            <a:r>
              <a:rPr lang="vi-VN" sz="1900" b="1" kern="0" smtClean="0">
                <a:solidFill>
                  <a:srgbClr val="FF0066"/>
                </a:solidFill>
                <a:latin typeface="Arial" charset="0"/>
              </a:rPr>
              <a:t>Quy </a:t>
            </a:r>
            <a:r>
              <a:rPr lang="vi-VN" sz="1900" b="1" kern="0">
                <a:solidFill>
                  <a:srgbClr val="FF0066"/>
                </a:solidFill>
                <a:latin typeface="Arial" charset="0"/>
              </a:rPr>
              <a:t>định cụ thể chức năng, nhiệm vụ, quyền hạn </a:t>
            </a:r>
            <a:r>
              <a:rPr lang="vi-VN" sz="1900" b="1" kern="0">
                <a:solidFill>
                  <a:srgbClr val="0000FF"/>
                </a:solidFill>
                <a:latin typeface="Arial" charset="0"/>
              </a:rPr>
              <a:t>của văn phòng, phòng chuyên môn nghiệp vụ, chi cục và đơn vị sự nghiệp công lập thuộc sở, phù hợp với chức năng, nhiệm vụ, quyền hạn của sở theo hướng dẫn chung của Bộ quản lý ngành, lĩnh vực và theo quy định của </a:t>
            </a:r>
            <a:r>
              <a:rPr lang="en-US" sz="1900" b="1" kern="0" smtClean="0">
                <a:solidFill>
                  <a:srgbClr val="0000FF"/>
                </a:solidFill>
                <a:latin typeface="Arial" charset="0"/>
              </a:rPr>
              <a:t>UBND </a:t>
            </a:r>
            <a:r>
              <a:rPr lang="vi-VN" sz="1900" b="1" kern="0" smtClean="0">
                <a:solidFill>
                  <a:srgbClr val="0000FF"/>
                </a:solidFill>
                <a:latin typeface="Arial" charset="0"/>
              </a:rPr>
              <a:t>cấp </a:t>
            </a:r>
            <a:r>
              <a:rPr lang="vi-VN" sz="1900" b="1" kern="0">
                <a:solidFill>
                  <a:srgbClr val="0000FF"/>
                </a:solidFill>
                <a:latin typeface="Arial" charset="0"/>
              </a:rPr>
              <a:t>tỉnh</a:t>
            </a:r>
            <a:r>
              <a:rPr lang="vi-VN" sz="1900" b="1" kern="0" smtClean="0">
                <a:solidFill>
                  <a:srgbClr val="0000FF"/>
                </a:solidFill>
                <a:latin typeface="Arial" charset="0"/>
              </a:rPr>
              <a:t>.</a:t>
            </a:r>
            <a:endParaRPr lang="en-US" sz="19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 Nhiệm vụ, quyền hạn của sở</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5926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12"/>
              <a:defRPr/>
            </a:pPr>
            <a:r>
              <a:rPr lang="vi-VN" sz="2000" b="1" kern="0">
                <a:solidFill>
                  <a:srgbClr val="0000FF"/>
                </a:solidFill>
                <a:latin typeface="Arial" charset="0"/>
              </a:rPr>
              <a:t>Quản lý </a:t>
            </a:r>
            <a:r>
              <a:rPr lang="vi-VN" sz="2000" b="1" kern="0">
                <a:solidFill>
                  <a:srgbClr val="FF0066"/>
                </a:solidFill>
                <a:latin typeface="Arial" charset="0"/>
              </a:rPr>
              <a:t>tổ chức bộ máy, biên chế công chức</a:t>
            </a:r>
            <a:r>
              <a:rPr lang="vi-VN" sz="2000" b="1" kern="0">
                <a:solidFill>
                  <a:srgbClr val="0000FF"/>
                </a:solidFill>
                <a:latin typeface="Arial" charset="0"/>
              </a:rPr>
              <a:t>, cơ cấu ngạch công chức, vị trí việc làm, cơ cấu viên chức theo chức danh nghề nghiệp và số lượng người làm việc trong các đơn vị sự nghiệp công lập; thực hiện chế độ tiền lương và chính sách, chế độ đãi ngộ, đào tạo, bồi dưỡng, khen thưởng, kỷ luật đối với </a:t>
            </a:r>
            <a:r>
              <a:rPr lang="en-US" sz="2000" b="1" kern="0" smtClean="0">
                <a:solidFill>
                  <a:srgbClr val="0000FF"/>
                </a:solidFill>
                <a:latin typeface="Arial" charset="0"/>
              </a:rPr>
              <a:t>CC,VC </a:t>
            </a:r>
            <a:r>
              <a:rPr lang="vi-VN" sz="2000" b="1" kern="0" smtClean="0">
                <a:solidFill>
                  <a:srgbClr val="0000FF"/>
                </a:solidFill>
                <a:latin typeface="Arial" charset="0"/>
              </a:rPr>
              <a:t>và </a:t>
            </a:r>
            <a:r>
              <a:rPr lang="vi-VN" sz="2000" b="1" kern="0">
                <a:solidFill>
                  <a:srgbClr val="0000FF"/>
                </a:solidFill>
                <a:latin typeface="Arial" charset="0"/>
              </a:rPr>
              <a:t>lao động thuộc phạm vi quản lý theo quy định của pháp luật và theo sự phân công hoặc ủy quyền của </a:t>
            </a:r>
            <a:r>
              <a:rPr lang="en-US" sz="2000" b="1" kern="0" smtClean="0">
                <a:solidFill>
                  <a:srgbClr val="0000FF"/>
                </a:solidFill>
                <a:latin typeface="Arial" charset="0"/>
              </a:rPr>
              <a:t>UBND </a:t>
            </a:r>
            <a:r>
              <a:rPr lang="vi-VN" sz="2000" b="1" kern="0" smtClean="0">
                <a:solidFill>
                  <a:srgbClr val="0000FF"/>
                </a:solidFill>
                <a:latin typeface="Arial" charset="0"/>
              </a:rPr>
              <a:t>cấp tỉnh.</a:t>
            </a:r>
            <a:endParaRPr lang="en-US"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12"/>
              <a:defRPr/>
            </a:pPr>
            <a:r>
              <a:rPr lang="vi-VN" sz="2000" b="1" kern="0" smtClean="0">
                <a:solidFill>
                  <a:srgbClr val="0000FF"/>
                </a:solidFill>
                <a:latin typeface="Arial" charset="0"/>
              </a:rPr>
              <a:t>Quản </a:t>
            </a:r>
            <a:r>
              <a:rPr lang="vi-VN" sz="2000" b="1" kern="0">
                <a:solidFill>
                  <a:srgbClr val="0000FF"/>
                </a:solidFill>
                <a:latin typeface="Arial" charset="0"/>
              </a:rPr>
              <a:t>lý và chịu trách nhiệm về </a:t>
            </a:r>
            <a:r>
              <a:rPr lang="vi-VN" sz="2000" b="1" kern="0">
                <a:solidFill>
                  <a:srgbClr val="FF0066"/>
                </a:solidFill>
                <a:latin typeface="Arial" charset="0"/>
              </a:rPr>
              <a:t>tài chính </a:t>
            </a:r>
            <a:r>
              <a:rPr lang="vi-VN" sz="2000" b="1" kern="0">
                <a:solidFill>
                  <a:srgbClr val="0000FF"/>
                </a:solidFill>
                <a:latin typeface="Arial" charset="0"/>
              </a:rPr>
              <a:t>được giao theo quy định của pháp luật và </a:t>
            </a:r>
            <a:r>
              <a:rPr lang="vi-VN" sz="2000" b="1" kern="0" spc="-50">
                <a:solidFill>
                  <a:srgbClr val="0000FF"/>
                </a:solidFill>
                <a:latin typeface="Arial" charset="0"/>
              </a:rPr>
              <a:t>theo phân công hoặc ủy quyền của </a:t>
            </a:r>
            <a:r>
              <a:rPr lang="en-US" sz="2000" b="1" kern="0" spc="-50" smtClean="0">
                <a:solidFill>
                  <a:srgbClr val="0000FF"/>
                </a:solidFill>
                <a:latin typeface="Arial" charset="0"/>
              </a:rPr>
              <a:t>UBND </a:t>
            </a:r>
            <a:r>
              <a:rPr lang="vi-VN" sz="2000" b="1" kern="0" spc="-50" smtClean="0">
                <a:solidFill>
                  <a:srgbClr val="0000FF"/>
                </a:solidFill>
                <a:latin typeface="Arial" charset="0"/>
              </a:rPr>
              <a:t>cấp tỉnh</a:t>
            </a:r>
            <a:r>
              <a:rPr lang="en-US" sz="2000" b="1" kern="0" spc="-50" smtClean="0">
                <a:solidFill>
                  <a:srgbClr val="0000FF"/>
                </a:solidFill>
                <a:latin typeface="Arial" charset="0"/>
              </a:rPr>
              <a:t>.</a:t>
            </a:r>
          </a:p>
          <a:p>
            <a:pPr marL="579438" indent="-457200" algn="just" eaLnBrk="1" hangingPunct="1">
              <a:lnSpc>
                <a:spcPct val="114000"/>
              </a:lnSpc>
              <a:spcBef>
                <a:spcPts val="1200"/>
              </a:spcBef>
              <a:spcAft>
                <a:spcPts val="0"/>
              </a:spcAft>
              <a:buClr>
                <a:srgbClr val="FF0000"/>
              </a:buClr>
              <a:buFont typeface="+mj-lt"/>
              <a:buAutoNum type="arabicPeriod" startAt="12"/>
              <a:defRPr/>
            </a:pPr>
            <a:r>
              <a:rPr lang="vi-VN" sz="2000" b="1" kern="0" smtClean="0">
                <a:solidFill>
                  <a:srgbClr val="0000FF"/>
                </a:solidFill>
                <a:latin typeface="Arial" charset="0"/>
              </a:rPr>
              <a:t>Thực </a:t>
            </a:r>
            <a:r>
              <a:rPr lang="vi-VN" sz="2000" b="1" kern="0">
                <a:solidFill>
                  <a:srgbClr val="0000FF"/>
                </a:solidFill>
                <a:latin typeface="Arial" charset="0"/>
              </a:rPr>
              <a:t>hiện công tác </a:t>
            </a:r>
            <a:r>
              <a:rPr lang="vi-VN" sz="2000" b="1" kern="0">
                <a:solidFill>
                  <a:srgbClr val="FF0066"/>
                </a:solidFill>
                <a:latin typeface="Arial" charset="0"/>
              </a:rPr>
              <a:t>thông tin, báo cáo</a:t>
            </a:r>
            <a:r>
              <a:rPr lang="vi-VN" sz="2000" b="1" kern="0">
                <a:solidFill>
                  <a:srgbClr val="0000FF"/>
                </a:solidFill>
                <a:latin typeface="Arial" charset="0"/>
              </a:rPr>
              <a:t> định kỳ và đột xuất về tình hình thực hiện nhiệm vụ được giao với </a:t>
            </a:r>
            <a:r>
              <a:rPr lang="en-US" sz="2000" b="1" kern="0" smtClean="0">
                <a:solidFill>
                  <a:srgbClr val="0000FF"/>
                </a:solidFill>
                <a:latin typeface="Arial" charset="0"/>
              </a:rPr>
              <a:t>UBND </a:t>
            </a:r>
            <a:r>
              <a:rPr lang="vi-VN" sz="2000" b="1" kern="0" smtClean="0">
                <a:solidFill>
                  <a:srgbClr val="0000FF"/>
                </a:solidFill>
                <a:latin typeface="Arial" charset="0"/>
              </a:rPr>
              <a:t>cấp </a:t>
            </a:r>
            <a:r>
              <a:rPr lang="vi-VN" sz="2000" b="1" kern="0">
                <a:solidFill>
                  <a:srgbClr val="0000FF"/>
                </a:solidFill>
                <a:latin typeface="Arial" charset="0"/>
              </a:rPr>
              <a:t>tỉnh, các Bộ, cơ quan ngang </a:t>
            </a:r>
            <a:r>
              <a:rPr lang="vi-VN" sz="2000" b="1" kern="0" smtClean="0">
                <a:solidFill>
                  <a:srgbClr val="0000FF"/>
                </a:solidFill>
                <a:latin typeface="Arial" charset="0"/>
              </a:rPr>
              <a:t>Bộ.</a:t>
            </a:r>
            <a:endParaRPr lang="en-US"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12"/>
              <a:defRPr/>
            </a:pPr>
            <a:r>
              <a:rPr lang="vi-VN" sz="2000" b="1" kern="0" smtClean="0">
                <a:solidFill>
                  <a:srgbClr val="0000FF"/>
                </a:solidFill>
                <a:latin typeface="Arial" charset="0"/>
              </a:rPr>
              <a:t>Thực </a:t>
            </a:r>
            <a:r>
              <a:rPr lang="vi-VN" sz="2000" b="1" kern="0">
                <a:solidFill>
                  <a:srgbClr val="0000FF"/>
                </a:solidFill>
                <a:latin typeface="Arial" charset="0"/>
              </a:rPr>
              <a:t>hiện nhiệm vụ khác do </a:t>
            </a:r>
            <a:r>
              <a:rPr lang="en-US" sz="2000" b="1" kern="0" smtClean="0">
                <a:solidFill>
                  <a:srgbClr val="0000FF"/>
                </a:solidFill>
                <a:latin typeface="Arial" charset="0"/>
              </a:rPr>
              <a:t>UBND</a:t>
            </a:r>
            <a:r>
              <a:rPr lang="vi-VN" sz="2000" b="1" kern="0" smtClean="0">
                <a:solidFill>
                  <a:srgbClr val="0000FF"/>
                </a:solidFill>
                <a:latin typeface="Arial" charset="0"/>
              </a:rPr>
              <a:t>, </a:t>
            </a:r>
            <a:r>
              <a:rPr lang="vi-VN" sz="2000" b="1" kern="0">
                <a:solidFill>
                  <a:srgbClr val="0000FF"/>
                </a:solidFill>
                <a:latin typeface="Arial" charset="0"/>
              </a:rPr>
              <a:t>Chủ tịch </a:t>
            </a:r>
            <a:r>
              <a:rPr lang="en-US" sz="2000" b="1" kern="0" smtClean="0">
                <a:solidFill>
                  <a:srgbClr val="0000FF"/>
                </a:solidFill>
                <a:latin typeface="Arial" charset="0"/>
              </a:rPr>
              <a:t>UBND </a:t>
            </a:r>
            <a:r>
              <a:rPr lang="vi-VN" sz="2000" b="1" kern="0" smtClean="0">
                <a:solidFill>
                  <a:srgbClr val="0000FF"/>
                </a:solidFill>
                <a:latin typeface="Arial" charset="0"/>
              </a:rPr>
              <a:t>cấp </a:t>
            </a:r>
            <a:r>
              <a:rPr lang="vi-VN" sz="2000" b="1" kern="0">
                <a:solidFill>
                  <a:srgbClr val="0000FF"/>
                </a:solidFill>
                <a:latin typeface="Arial" charset="0"/>
              </a:rPr>
              <a:t>tỉnh giao và theo quy định của pháp luật</a:t>
            </a:r>
            <a:r>
              <a:rPr lang="vi-VN"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4. Nhiệm vụ, quyền hạn của sở</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0987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4788"/>
            <a:ext cx="9144000" cy="5968424"/>
          </a:xfrm>
          <a:prstGeom prst="rect">
            <a:avLst/>
          </a:prstGeom>
        </p:spPr>
      </p:pic>
    </p:spTree>
    <p:extLst>
      <p:ext uri="{BB962C8B-B14F-4D97-AF65-F5344CB8AC3E}">
        <p14:creationId xmlns:p14="http://schemas.microsoft.com/office/powerpoint/2010/main" val="39612160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2337"/>
            <a:ext cx="9144000" cy="6053326"/>
          </a:xfrm>
          <a:prstGeom prst="rect">
            <a:avLst/>
          </a:prstGeom>
        </p:spPr>
      </p:pic>
    </p:spTree>
    <p:extLst>
      <p:ext uri="{BB962C8B-B14F-4D97-AF65-F5344CB8AC3E}">
        <p14:creationId xmlns:p14="http://schemas.microsoft.com/office/powerpoint/2010/main" val="36353180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250" b="1" kern="0" smtClean="0">
                <a:solidFill>
                  <a:srgbClr val="FF0066"/>
                </a:solidFill>
                <a:latin typeface="Arial" charset="0"/>
              </a:rPr>
              <a:t>Cơ </a:t>
            </a:r>
            <a:r>
              <a:rPr lang="vi-VN" sz="2250" b="1" kern="0">
                <a:solidFill>
                  <a:srgbClr val="FF0066"/>
                </a:solidFill>
                <a:latin typeface="Arial" charset="0"/>
              </a:rPr>
              <a:t>cấu tổ chức</a:t>
            </a:r>
            <a:r>
              <a:rPr lang="vi-VN" sz="2250" b="1" kern="0">
                <a:solidFill>
                  <a:srgbClr val="0000FF"/>
                </a:solidFill>
                <a:latin typeface="Arial" charset="0"/>
              </a:rPr>
              <a:t> của sở, </a:t>
            </a:r>
            <a:r>
              <a:rPr lang="vi-VN" sz="2250" b="1" kern="0" smtClean="0">
                <a:solidFill>
                  <a:srgbClr val="0000FF"/>
                </a:solidFill>
                <a:latin typeface="Arial" charset="0"/>
              </a:rPr>
              <a:t>gồm:</a:t>
            </a:r>
            <a:endParaRPr lang="en-US" sz="225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50" b="1" kern="0" smtClean="0">
                <a:solidFill>
                  <a:srgbClr val="0000FF"/>
                </a:solidFill>
                <a:latin typeface="Arial" charset="0"/>
              </a:rPr>
              <a:t>Phòng </a:t>
            </a:r>
            <a:r>
              <a:rPr lang="vi-VN" sz="2250" b="1" kern="0">
                <a:solidFill>
                  <a:srgbClr val="0000FF"/>
                </a:solidFill>
                <a:latin typeface="Arial" charset="0"/>
              </a:rPr>
              <a:t>chuyên môn, nghiệp </a:t>
            </a:r>
            <a:r>
              <a:rPr lang="vi-VN" sz="2250" b="1" kern="0" smtClean="0">
                <a:solidFill>
                  <a:srgbClr val="0000FF"/>
                </a:solidFill>
                <a:latin typeface="Arial" charset="0"/>
              </a:rPr>
              <a:t>vụ;</a:t>
            </a:r>
            <a:endParaRPr lang="en-US" sz="225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50" b="1" kern="0" smtClean="0">
                <a:solidFill>
                  <a:srgbClr val="0000FF"/>
                </a:solidFill>
                <a:latin typeface="Arial" charset="0"/>
              </a:rPr>
              <a:t>Thanh </a:t>
            </a:r>
            <a:r>
              <a:rPr lang="vi-VN" sz="2250" b="1" kern="0">
                <a:solidFill>
                  <a:srgbClr val="0000FF"/>
                </a:solidFill>
                <a:latin typeface="Arial" charset="0"/>
              </a:rPr>
              <a:t>tra (nếu có</a:t>
            </a:r>
            <a:r>
              <a:rPr lang="vi-VN" sz="2250" b="1" kern="0" smtClean="0">
                <a:solidFill>
                  <a:srgbClr val="0000FF"/>
                </a:solidFill>
                <a:latin typeface="Arial" charset="0"/>
              </a:rPr>
              <a:t>);</a:t>
            </a:r>
            <a:endParaRPr lang="en-US" sz="225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50" b="1" kern="0" smtClean="0">
                <a:solidFill>
                  <a:srgbClr val="0000FF"/>
                </a:solidFill>
                <a:latin typeface="Arial" charset="0"/>
              </a:rPr>
              <a:t>Văn </a:t>
            </a:r>
            <a:r>
              <a:rPr lang="vi-VN" sz="2250" b="1" kern="0">
                <a:solidFill>
                  <a:srgbClr val="0000FF"/>
                </a:solidFill>
                <a:latin typeface="Arial" charset="0"/>
              </a:rPr>
              <a:t>phòng (nếu có</a:t>
            </a:r>
            <a:r>
              <a:rPr lang="vi-VN" sz="2250" b="1" kern="0" smtClean="0">
                <a:solidFill>
                  <a:srgbClr val="0000FF"/>
                </a:solidFill>
                <a:latin typeface="Arial" charset="0"/>
              </a:rPr>
              <a:t>);</a:t>
            </a:r>
            <a:endParaRPr lang="en-US" sz="225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50" b="1" kern="0" smtClean="0">
                <a:solidFill>
                  <a:srgbClr val="0000FF"/>
                </a:solidFill>
                <a:latin typeface="Arial" charset="0"/>
              </a:rPr>
              <a:t>Chi </a:t>
            </a:r>
            <a:r>
              <a:rPr lang="vi-VN" sz="2250" b="1" kern="0">
                <a:solidFill>
                  <a:srgbClr val="0000FF"/>
                </a:solidFill>
                <a:latin typeface="Arial" charset="0"/>
              </a:rPr>
              <a:t>cục và tổ chức tương đương (nếu có</a:t>
            </a:r>
            <a:r>
              <a:rPr lang="vi-VN" sz="2250" b="1" kern="0" smtClean="0">
                <a:solidFill>
                  <a:srgbClr val="0000FF"/>
                </a:solidFill>
                <a:latin typeface="Arial" charset="0"/>
              </a:rPr>
              <a:t>);</a:t>
            </a:r>
            <a:endParaRPr lang="en-US" sz="2250" b="1" kern="0" smtClean="0">
              <a:solidFill>
                <a:srgbClr val="0000FF"/>
              </a:solidFill>
              <a:latin typeface="Arial" charset="0"/>
            </a:endParaRPr>
          </a:p>
          <a:p>
            <a:pPr marL="122238" indent="0" algn="just" eaLnBrk="1" hangingPunct="1">
              <a:lnSpc>
                <a:spcPct val="114000"/>
              </a:lnSpc>
              <a:spcBef>
                <a:spcPts val="1200"/>
              </a:spcBef>
              <a:spcAft>
                <a:spcPts val="0"/>
              </a:spcAft>
              <a:buClr>
                <a:srgbClr val="FF0000"/>
              </a:buClr>
              <a:buNone/>
              <a:defRPr/>
            </a:pPr>
            <a:r>
              <a:rPr lang="vi-VN" sz="2250" b="1" kern="0" smtClean="0">
                <a:solidFill>
                  <a:srgbClr val="FF0000"/>
                </a:solidFill>
                <a:latin typeface="Arial" charset="0"/>
              </a:rPr>
              <a:t>đ)</a:t>
            </a:r>
            <a:r>
              <a:rPr lang="vi-VN" sz="2250" b="1" kern="0" smtClean="0">
                <a:solidFill>
                  <a:srgbClr val="0000FF"/>
                </a:solidFill>
                <a:latin typeface="Arial" charset="0"/>
              </a:rPr>
              <a:t> </a:t>
            </a:r>
            <a:r>
              <a:rPr lang="en-US" sz="2250" b="1" kern="0" smtClean="0">
                <a:solidFill>
                  <a:srgbClr val="0000FF"/>
                </a:solidFill>
                <a:latin typeface="Arial" charset="0"/>
              </a:rPr>
              <a:t> </a:t>
            </a:r>
            <a:r>
              <a:rPr lang="vi-VN" sz="2250" b="1" kern="0" smtClean="0">
                <a:solidFill>
                  <a:srgbClr val="0000FF"/>
                </a:solidFill>
                <a:latin typeface="Arial" charset="0"/>
              </a:rPr>
              <a:t>Đơn </a:t>
            </a:r>
            <a:r>
              <a:rPr lang="vi-VN" sz="2250" b="1" kern="0">
                <a:solidFill>
                  <a:srgbClr val="0000FF"/>
                </a:solidFill>
                <a:latin typeface="Arial" charset="0"/>
              </a:rPr>
              <a:t>vị sự nghiệp công lập (nếu có</a:t>
            </a:r>
            <a:r>
              <a:rPr lang="vi-VN" sz="2250" b="1" kern="0" smtClean="0">
                <a:solidFill>
                  <a:srgbClr val="0000FF"/>
                </a:solidFill>
                <a:latin typeface="Arial" charset="0"/>
              </a:rPr>
              <a:t>).</a:t>
            </a:r>
            <a:endParaRPr lang="en-US" sz="225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5. Cơ cấu tổ chức của </a:t>
            </a:r>
            <a:r>
              <a:rPr lang="vi-VN" sz="2600" b="1" smtClean="0">
                <a:solidFill>
                  <a:srgbClr val="FF0000"/>
                </a:solidFill>
                <a:latin typeface="Arial" panose="020B0604020202020204" pitchFamily="34" charset="0"/>
                <a:cs typeface="Arial" panose="020B0604020202020204" pitchFamily="34" charset="0"/>
              </a:rPr>
              <a:t>sở</a:t>
            </a:r>
            <a:r>
              <a:rPr lang="en-US" sz="2600" b="1" smtClean="0">
                <a:solidFill>
                  <a:srgbClr val="FF0000"/>
                </a:solidFill>
                <a:latin typeface="Arial" panose="020B0604020202020204" pitchFamily="34" charset="0"/>
                <a:cs typeface="Arial" panose="020B0604020202020204" pitchFamily="34" charset="0"/>
              </a:rPr>
              <a:t> </a:t>
            </a:r>
            <a:r>
              <a:rPr lang="en-US" sz="2600" b="1" smtClean="0">
                <a:solidFill>
                  <a:srgbClr val="008000"/>
                </a:solidFill>
                <a:latin typeface="Arial" panose="020B0604020202020204" pitchFamily="34" charset="0"/>
                <a:cs typeface="Arial" panose="020B0604020202020204" pitchFamily="34" charset="0"/>
              </a:rPr>
              <a:t>(NĐ 107)</a:t>
            </a:r>
            <a:endParaRPr lang="en-US" sz="2600" b="1">
              <a:solidFill>
                <a:srgbClr val="008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86357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141288" y="1295400"/>
            <a:ext cx="88614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91440" rIns="91440" bIns="0" numCol="1" anchor="t" anchorCtr="0" compatLnSpc="1">
            <a:prstTxWarp prst="textNoShape">
              <a:avLst/>
            </a:prstTxWarp>
          </a:bodyPr>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628650" indent="-514350" algn="just" eaLnBrk="1" hangingPunct="1">
              <a:lnSpc>
                <a:spcPct val="120000"/>
              </a:lnSpc>
              <a:spcBef>
                <a:spcPts val="2200"/>
              </a:spcBef>
              <a:spcAft>
                <a:spcPts val="0"/>
              </a:spcAft>
              <a:buClr>
                <a:srgbClr val="FF0000"/>
              </a:buClr>
              <a:buFont typeface="+mj-lt"/>
              <a:buAutoNum type="arabicPeriod"/>
              <a:defRPr/>
            </a:pPr>
            <a:r>
              <a:rPr lang="en-US" sz="2700" b="1" kern="0" smtClean="0">
                <a:solidFill>
                  <a:srgbClr val="0000FF"/>
                </a:solidFill>
                <a:latin typeface="Arial" panose="020B0604020202020204" pitchFamily="34" charset="0"/>
                <a:cs typeface="Arial" panose="020B0604020202020204" pitchFamily="34" charset="0"/>
              </a:rPr>
              <a:t>Nghị </a:t>
            </a:r>
            <a:r>
              <a:rPr lang="en-US" sz="2700" b="1" kern="0">
                <a:solidFill>
                  <a:srgbClr val="0000FF"/>
                </a:solidFill>
                <a:latin typeface="Arial" panose="020B0604020202020204" pitchFamily="34" charset="0"/>
                <a:cs typeface="Arial" panose="020B0604020202020204" pitchFamily="34" charset="0"/>
              </a:rPr>
              <a:t>định số 24/2014/NĐ-CP ngày 04/4/2014 </a:t>
            </a:r>
            <a:r>
              <a:rPr lang="en-US" sz="2700" b="1" kern="0" smtClean="0">
                <a:solidFill>
                  <a:srgbClr val="0000FF"/>
                </a:solidFill>
                <a:latin typeface="Arial" panose="020B0604020202020204" pitchFamily="34" charset="0"/>
                <a:cs typeface="Arial" panose="020B0604020202020204" pitchFamily="34" charset="0"/>
              </a:rPr>
              <a:t>và Nghị </a:t>
            </a:r>
            <a:r>
              <a:rPr lang="en-US" sz="2700" b="1" kern="0">
                <a:solidFill>
                  <a:srgbClr val="0000FF"/>
                </a:solidFill>
                <a:latin typeface="Arial" panose="020B0604020202020204" pitchFamily="34" charset="0"/>
                <a:cs typeface="Arial" panose="020B0604020202020204" pitchFamily="34" charset="0"/>
              </a:rPr>
              <a:t>định số 107/2020/NĐ-CP ngày 14/9/2019 </a:t>
            </a:r>
            <a:r>
              <a:rPr lang="en-US" sz="2700" b="1" kern="0" smtClean="0">
                <a:solidFill>
                  <a:srgbClr val="0000FF"/>
                </a:solidFill>
                <a:latin typeface="Arial" panose="020B0604020202020204" pitchFamily="34" charset="0"/>
                <a:cs typeface="Arial" panose="020B0604020202020204" pitchFamily="34" charset="0"/>
              </a:rPr>
              <a:t>sửa đổi, bổ sung quy </a:t>
            </a:r>
            <a:r>
              <a:rPr lang="en-US" sz="2700" b="1" kern="0">
                <a:solidFill>
                  <a:srgbClr val="0000FF"/>
                </a:solidFill>
                <a:latin typeface="Arial" panose="020B0604020202020204" pitchFamily="34" charset="0"/>
                <a:cs typeface="Arial" panose="020B0604020202020204" pitchFamily="34" charset="0"/>
              </a:rPr>
              <a:t>định tổ chức các cơ quan chuyên môn thuộc UBND tỉnh, thành phố trực thuộc trung </a:t>
            </a:r>
            <a:r>
              <a:rPr lang="en-US" sz="2700" b="1" kern="0" smtClean="0">
                <a:solidFill>
                  <a:srgbClr val="0000FF"/>
                </a:solidFill>
                <a:latin typeface="Arial" panose="020B0604020202020204" pitchFamily="34" charset="0"/>
                <a:cs typeface="Arial" panose="020B0604020202020204" pitchFamily="34" charset="0"/>
              </a:rPr>
              <a:t>ương;</a:t>
            </a:r>
          </a:p>
          <a:p>
            <a:pPr marL="628650" indent="-514350" algn="just" eaLnBrk="1" hangingPunct="1">
              <a:lnSpc>
                <a:spcPct val="120000"/>
              </a:lnSpc>
              <a:spcBef>
                <a:spcPts val="2200"/>
              </a:spcBef>
              <a:spcAft>
                <a:spcPts val="0"/>
              </a:spcAft>
              <a:buClr>
                <a:srgbClr val="FF0000"/>
              </a:buClr>
              <a:buFont typeface="+mj-lt"/>
              <a:buAutoNum type="arabicPeriod"/>
              <a:defRPr/>
            </a:pPr>
            <a:r>
              <a:rPr lang="en-US" sz="2700" b="1" kern="0" smtClean="0">
                <a:solidFill>
                  <a:srgbClr val="0000FF"/>
                </a:solidFill>
                <a:latin typeface="Arial" panose="020B0604020202020204" pitchFamily="34" charset="0"/>
                <a:cs typeface="Arial" panose="020B0604020202020204" pitchFamily="34" charset="0"/>
              </a:rPr>
              <a:t>Đề </a:t>
            </a:r>
            <a:r>
              <a:rPr lang="en-US" sz="2700" b="1" kern="0">
                <a:solidFill>
                  <a:srgbClr val="0000FF"/>
                </a:solidFill>
                <a:latin typeface="Arial" panose="020B0604020202020204" pitchFamily="34" charset="0"/>
                <a:cs typeface="Arial" panose="020B0604020202020204" pitchFamily="34" charset="0"/>
              </a:rPr>
              <a:t>án Văn hóa công </a:t>
            </a:r>
            <a:r>
              <a:rPr lang="en-US" sz="2700" b="1" kern="0" smtClean="0">
                <a:solidFill>
                  <a:srgbClr val="0000FF"/>
                </a:solidFill>
                <a:latin typeface="Arial" panose="020B0604020202020204" pitchFamily="34" charset="0"/>
                <a:cs typeface="Arial" panose="020B0604020202020204" pitchFamily="34" charset="0"/>
              </a:rPr>
              <a:t>vụ.</a:t>
            </a:r>
          </a:p>
          <a:p>
            <a:pPr marL="628650" indent="-514350" algn="just" eaLnBrk="1" hangingPunct="1">
              <a:lnSpc>
                <a:spcPct val="120000"/>
              </a:lnSpc>
              <a:spcBef>
                <a:spcPts val="2200"/>
              </a:spcBef>
              <a:spcAft>
                <a:spcPts val="0"/>
              </a:spcAft>
              <a:buClr>
                <a:srgbClr val="FF0000"/>
              </a:buClr>
              <a:buFont typeface="+mj-lt"/>
              <a:buAutoNum type="arabicPeriod"/>
              <a:defRPr/>
            </a:pPr>
            <a:r>
              <a:rPr lang="en-US" sz="2700" b="1" kern="0" smtClean="0">
                <a:solidFill>
                  <a:srgbClr val="0000FF"/>
                </a:solidFill>
                <a:latin typeface="Arial" panose="020B0604020202020204" pitchFamily="34" charset="0"/>
                <a:cs typeface="Arial" panose="020B0604020202020204" pitchFamily="34" charset="0"/>
              </a:rPr>
              <a:t>K</a:t>
            </a:r>
            <a:r>
              <a:rPr lang="vi-VN" sz="2700" b="1" kern="0" smtClean="0">
                <a:solidFill>
                  <a:srgbClr val="0000FF"/>
                </a:solidFill>
                <a:latin typeface="Arial" panose="020B0604020202020204" pitchFamily="34" charset="0"/>
                <a:cs typeface="Arial" panose="020B0604020202020204" pitchFamily="34" charset="0"/>
              </a:rPr>
              <a:t>ế hoạch tổ chức thực hiện phong trào thi đua “</a:t>
            </a:r>
            <a:r>
              <a:rPr lang="en-US" sz="2700" b="1" kern="0" smtClean="0">
                <a:solidFill>
                  <a:srgbClr val="0000FF"/>
                </a:solidFill>
                <a:latin typeface="Arial" panose="020B0604020202020204" pitchFamily="34" charset="0"/>
                <a:cs typeface="Arial" panose="020B0604020202020204" pitchFamily="34" charset="0"/>
              </a:rPr>
              <a:t>C</a:t>
            </a:r>
            <a:r>
              <a:rPr lang="vi-VN" sz="2700" b="1" kern="0" smtClean="0">
                <a:solidFill>
                  <a:srgbClr val="0000FF"/>
                </a:solidFill>
                <a:latin typeface="Arial" panose="020B0604020202020204" pitchFamily="34" charset="0"/>
                <a:cs typeface="Arial" panose="020B0604020202020204" pitchFamily="34" charset="0"/>
              </a:rPr>
              <a:t>án bộ, công chức, viên chức thi đua thực hiện văn hóa công sở” giai đoạn 2019 - 2025</a:t>
            </a:r>
            <a:endParaRPr lang="en-US" sz="2700" b="1" kern="0">
              <a:solidFill>
                <a:srgbClr val="0000FF"/>
              </a:solidFill>
              <a:latin typeface="Arial" panose="020B0604020202020204" pitchFamily="34" charset="0"/>
              <a:cs typeface="Arial" panose="020B0604020202020204" pitchFamily="34" charset="0"/>
            </a:endParaRPr>
          </a:p>
        </p:txBody>
      </p:sp>
      <p:sp>
        <p:nvSpPr>
          <p:cNvPr id="6" name="Title 3"/>
          <p:cNvSpPr>
            <a:spLocks noGrp="1"/>
          </p:cNvSpPr>
          <p:nvPr>
            <p:ph type="title"/>
          </p:nvPr>
        </p:nvSpPr>
        <p:spPr>
          <a:xfrm>
            <a:off x="457200" y="152400"/>
            <a:ext cx="8229600" cy="838200"/>
          </a:xfrm>
        </p:spPr>
        <p:txBody>
          <a:bodyPr anchor="ctr"/>
          <a:lstStyle/>
          <a:p>
            <a:pPr algn="ctr">
              <a:lnSpc>
                <a:spcPct val="105000"/>
              </a:lnSpc>
              <a:spcBef>
                <a:spcPts val="0"/>
              </a:spcBef>
            </a:pPr>
            <a:r>
              <a:rPr lang="en-US" sz="2800" b="1" smtClean="0">
                <a:solidFill>
                  <a:srgbClr val="FF0000"/>
                </a:solidFill>
                <a:latin typeface="Arial" panose="020B0604020202020204" pitchFamily="34" charset="0"/>
                <a:cs typeface="Arial" panose="020B0604020202020204" pitchFamily="34" charset="0"/>
              </a:rPr>
              <a:t>MỤC LỤC</a:t>
            </a:r>
            <a:endParaRPr lang="en-US" sz="28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05383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2000"/>
              </a:lnSpc>
              <a:spcBef>
                <a:spcPts val="1200"/>
              </a:spcBef>
              <a:spcAft>
                <a:spcPts val="0"/>
              </a:spcAft>
              <a:buClr>
                <a:srgbClr val="FF0000"/>
              </a:buClr>
              <a:buFont typeface="+mj-lt"/>
              <a:buAutoNum type="arabicPeriod" startAt="2"/>
              <a:defRPr/>
            </a:pPr>
            <a:r>
              <a:rPr lang="vi-VN" sz="2200" b="1" kern="0" smtClean="0">
                <a:solidFill>
                  <a:srgbClr val="FF0066"/>
                </a:solidFill>
                <a:latin typeface="Arial" charset="0"/>
              </a:rPr>
              <a:t>Tiêu </a:t>
            </a:r>
            <a:r>
              <a:rPr lang="vi-VN" sz="2200" b="1" kern="0">
                <a:solidFill>
                  <a:srgbClr val="FF0066"/>
                </a:solidFill>
                <a:latin typeface="Arial" charset="0"/>
              </a:rPr>
              <a:t>chí thành lập phòng chuyên môn, nghiệp vụ thuộc </a:t>
            </a:r>
            <a:r>
              <a:rPr lang="vi-VN" sz="2200" b="1" kern="0" smtClean="0">
                <a:solidFill>
                  <a:srgbClr val="FF0066"/>
                </a:solidFill>
                <a:latin typeface="Arial" charset="0"/>
              </a:rPr>
              <a:t>sở</a:t>
            </a:r>
            <a:endParaRPr lang="en-US" sz="2200" b="1" kern="0" smtClean="0">
              <a:solidFill>
                <a:srgbClr val="FF0066"/>
              </a:solidFill>
              <a:latin typeface="Arial" charset="0"/>
            </a:endParaRPr>
          </a:p>
          <a:p>
            <a:pPr marL="579438" indent="-457200" algn="just" eaLnBrk="1" hangingPunct="1">
              <a:lnSpc>
                <a:spcPct val="112000"/>
              </a:lnSpc>
              <a:spcBef>
                <a:spcPts val="1200"/>
              </a:spcBef>
              <a:spcAft>
                <a:spcPts val="0"/>
              </a:spcAft>
              <a:buClr>
                <a:srgbClr val="FF0000"/>
              </a:buClr>
              <a:buFont typeface="+mj-lt"/>
              <a:buAutoNum type="alphaLcParenR"/>
              <a:defRPr/>
            </a:pPr>
            <a:r>
              <a:rPr lang="vi-VN" sz="2200" b="1" kern="0" smtClean="0">
                <a:solidFill>
                  <a:srgbClr val="0000FF"/>
                </a:solidFill>
                <a:latin typeface="Arial" charset="0"/>
              </a:rPr>
              <a:t>Có </a:t>
            </a:r>
            <a:r>
              <a:rPr lang="vi-VN" sz="2200" b="1" kern="0">
                <a:solidFill>
                  <a:srgbClr val="0000FF"/>
                </a:solidFill>
                <a:latin typeface="Arial" charset="0"/>
              </a:rPr>
              <a:t>chức năng, nhiệm vụ tham mưu về quản lý nhà nước đối với ngành, lĩnh vực thuộc chức năng, nhiệm vụ của </a:t>
            </a:r>
            <a:r>
              <a:rPr lang="vi-VN" sz="2200" b="1" kern="0" smtClean="0">
                <a:solidFill>
                  <a:srgbClr val="0000FF"/>
                </a:solidFill>
                <a:latin typeface="Arial" charset="0"/>
              </a:rPr>
              <a:t>sở;</a:t>
            </a:r>
            <a:endParaRPr lang="en-US" sz="2200" b="1" kern="0" smtClean="0">
              <a:solidFill>
                <a:srgbClr val="0000FF"/>
              </a:solidFill>
              <a:latin typeface="Arial" charset="0"/>
            </a:endParaRPr>
          </a:p>
          <a:p>
            <a:pPr marL="579438" indent="-457200" algn="just" eaLnBrk="1" hangingPunct="1">
              <a:lnSpc>
                <a:spcPct val="112000"/>
              </a:lnSpc>
              <a:spcBef>
                <a:spcPts val="1200"/>
              </a:spcBef>
              <a:spcAft>
                <a:spcPts val="0"/>
              </a:spcAft>
              <a:buClr>
                <a:srgbClr val="FF0000"/>
              </a:buClr>
              <a:buFont typeface="+mj-lt"/>
              <a:buAutoNum type="alphaLcParenR"/>
              <a:defRPr/>
            </a:pPr>
            <a:r>
              <a:rPr lang="vi-VN" sz="2200" b="1" kern="0" smtClean="0">
                <a:solidFill>
                  <a:srgbClr val="0000FF"/>
                </a:solidFill>
                <a:latin typeface="Arial" charset="0"/>
              </a:rPr>
              <a:t>Khối </a:t>
            </a:r>
            <a:r>
              <a:rPr lang="vi-VN" sz="2200" b="1" kern="0">
                <a:solidFill>
                  <a:srgbClr val="0000FF"/>
                </a:solidFill>
                <a:latin typeface="Arial" charset="0"/>
              </a:rPr>
              <a:t>lượng công việc yêu cầu phải bố trí tối thiểu 07 biên chế công chức đối với phòng thuộc sở của thành phố Hà Nội và Thành phố Hồ Chí Minh; tối thiểu 06 biên chế công chức đối với phòng thuộc sở của cấp tỉnh loại I; </a:t>
            </a:r>
            <a:r>
              <a:rPr lang="vi-VN" sz="2200" b="1" kern="0">
                <a:solidFill>
                  <a:srgbClr val="008000"/>
                </a:solidFill>
                <a:latin typeface="Arial" charset="0"/>
              </a:rPr>
              <a:t>tối thiểu 05 biên chế công chức đối với phòng thuộc sở của cấp tỉnh loại II và loại </a:t>
            </a:r>
            <a:r>
              <a:rPr lang="vi-VN" sz="2200" b="1" kern="0" smtClean="0">
                <a:solidFill>
                  <a:srgbClr val="008000"/>
                </a:solidFill>
                <a:latin typeface="Arial" charset="0"/>
              </a:rPr>
              <a:t>III.</a:t>
            </a:r>
            <a:endParaRPr lang="en-US" sz="2200" b="1" kern="0" smtClean="0">
              <a:solidFill>
                <a:srgbClr val="008000"/>
              </a:solidFill>
              <a:latin typeface="Arial" charset="0"/>
            </a:endParaRPr>
          </a:p>
          <a:p>
            <a:pPr marL="579438" indent="-457200" algn="just" eaLnBrk="1" hangingPunct="1">
              <a:lnSpc>
                <a:spcPct val="112000"/>
              </a:lnSpc>
              <a:spcBef>
                <a:spcPts val="1200"/>
              </a:spcBef>
              <a:spcAft>
                <a:spcPts val="0"/>
              </a:spcAft>
              <a:buClr>
                <a:srgbClr val="FF0000"/>
              </a:buClr>
              <a:buFont typeface="+mj-lt"/>
              <a:buAutoNum type="arabicPeriod" startAt="3"/>
              <a:defRPr/>
            </a:pPr>
            <a:r>
              <a:rPr lang="vi-VN" sz="2200" b="1" kern="0" smtClean="0">
                <a:solidFill>
                  <a:srgbClr val="FF0066"/>
                </a:solidFill>
                <a:latin typeface="Arial" charset="0"/>
              </a:rPr>
              <a:t>Tiêu </a:t>
            </a:r>
            <a:r>
              <a:rPr lang="vi-VN" sz="2200" b="1" kern="0">
                <a:solidFill>
                  <a:srgbClr val="FF0066"/>
                </a:solidFill>
                <a:latin typeface="Arial" charset="0"/>
              </a:rPr>
              <a:t>chí thành lập Văn phòng thuộc sở </a:t>
            </a:r>
            <a:r>
              <a:rPr lang="vi-VN" sz="2200" b="1" kern="0">
                <a:solidFill>
                  <a:srgbClr val="0000FF"/>
                </a:solidFill>
                <a:latin typeface="Arial" charset="0"/>
              </a:rPr>
              <a:t>được áp dụng theo quy định tại điểm b khoản 2 Điều này. Trường hợp không thành lập Văn phòng thuộc sở thì giao một phòng chuyên môn thực hiện chức năng, nhiệm vụ của Văn phòng</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5. Cơ cấu tổ chức của </a:t>
            </a:r>
            <a:r>
              <a:rPr lang="vi-VN" sz="2600" b="1" smtClean="0">
                <a:solidFill>
                  <a:srgbClr val="FF0000"/>
                </a:solidFill>
                <a:latin typeface="Arial" panose="020B0604020202020204" pitchFamily="34" charset="0"/>
                <a:cs typeface="Arial" panose="020B0604020202020204" pitchFamily="34" charset="0"/>
              </a:rPr>
              <a:t>sở</a:t>
            </a:r>
            <a:r>
              <a:rPr lang="en-US" sz="2600" b="1" smtClean="0">
                <a:solidFill>
                  <a:srgbClr val="FF0000"/>
                </a:solidFill>
                <a:latin typeface="Arial" panose="020B0604020202020204" pitchFamily="34" charset="0"/>
                <a:cs typeface="Arial" panose="020B0604020202020204" pitchFamily="34" charset="0"/>
              </a:rPr>
              <a:t> </a:t>
            </a:r>
            <a:r>
              <a:rPr lang="en-US" sz="2600" b="1" smtClean="0">
                <a:solidFill>
                  <a:srgbClr val="008000"/>
                </a:solidFill>
                <a:latin typeface="Arial" panose="020B0604020202020204" pitchFamily="34" charset="0"/>
                <a:cs typeface="Arial" panose="020B0604020202020204" pitchFamily="34" charset="0"/>
              </a:rPr>
              <a:t>(NĐ 107)</a:t>
            </a:r>
            <a:endParaRPr lang="en-US" sz="2600" b="1">
              <a:solidFill>
                <a:srgbClr val="008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19559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mj-lt"/>
              <a:buAutoNum type="arabicPeriod" startAt="4"/>
              <a:defRPr/>
            </a:pPr>
            <a:r>
              <a:rPr lang="vi-VN" sz="2000" b="1" kern="0" smtClean="0">
                <a:solidFill>
                  <a:srgbClr val="FF0066"/>
                </a:solidFill>
                <a:latin typeface="Arial" charset="0"/>
              </a:rPr>
              <a:t>Tiêu </a:t>
            </a:r>
            <a:r>
              <a:rPr lang="vi-VN" sz="2000" b="1" kern="0">
                <a:solidFill>
                  <a:srgbClr val="FF0066"/>
                </a:solidFill>
                <a:latin typeface="Arial" charset="0"/>
              </a:rPr>
              <a:t>chí thành lập chi cục và các tổ chức tương đương</a:t>
            </a:r>
            <a:r>
              <a:rPr lang="vi-VN" sz="2000" b="1" kern="0">
                <a:solidFill>
                  <a:srgbClr val="0000FF"/>
                </a:solidFill>
                <a:latin typeface="Arial" charset="0"/>
              </a:rPr>
              <a:t> thuộc sở (sau đây gọi chung là chi </a:t>
            </a:r>
            <a:r>
              <a:rPr lang="vi-VN" sz="2000" b="1" kern="0" smtClean="0">
                <a:solidFill>
                  <a:srgbClr val="0000FF"/>
                </a:solidFill>
                <a:latin typeface="Arial" charset="0"/>
              </a:rPr>
              <a:t>cục)</a:t>
            </a:r>
            <a:endParaRPr lang="en-US" sz="20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lphaLcParenR"/>
              <a:defRPr/>
            </a:pPr>
            <a:r>
              <a:rPr lang="vi-VN" sz="2000" b="1" kern="0" smtClean="0">
                <a:solidFill>
                  <a:srgbClr val="0000FF"/>
                </a:solidFill>
                <a:latin typeface="Arial" charset="0"/>
              </a:rPr>
              <a:t>Có </a:t>
            </a:r>
            <a:r>
              <a:rPr lang="vi-VN" sz="2000" b="1" kern="0">
                <a:solidFill>
                  <a:srgbClr val="0000FF"/>
                </a:solidFill>
                <a:latin typeface="Arial" charset="0"/>
              </a:rPr>
              <a:t>đối tượng quản lý về chuyên ngành, lĩnh vực thuộc chức năng, nhiệm vụ của sở theo quy định của pháp luật chuyên </a:t>
            </a:r>
            <a:r>
              <a:rPr lang="vi-VN" sz="2000" b="1" kern="0" smtClean="0">
                <a:solidFill>
                  <a:srgbClr val="0000FF"/>
                </a:solidFill>
                <a:latin typeface="Arial" charset="0"/>
              </a:rPr>
              <a:t>ngành;</a:t>
            </a:r>
            <a:endParaRPr lang="en-US" sz="20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lphaLcParenR"/>
              <a:defRPr/>
            </a:pPr>
            <a:r>
              <a:rPr lang="vi-VN" sz="2000" b="1" kern="0" smtClean="0">
                <a:solidFill>
                  <a:srgbClr val="0000FF"/>
                </a:solidFill>
                <a:latin typeface="Arial" charset="0"/>
              </a:rPr>
              <a:t>Được </a:t>
            </a:r>
            <a:r>
              <a:rPr lang="vi-VN" sz="2000" b="1" kern="0">
                <a:solidFill>
                  <a:srgbClr val="0000FF"/>
                </a:solidFill>
                <a:latin typeface="Arial" charset="0"/>
              </a:rPr>
              <a:t>phân cấp, ủy quyền để quyết định các vấn đề thuộc phạm vi quản lý nhà nước về chuyên ngành, lĩnh </a:t>
            </a:r>
            <a:r>
              <a:rPr lang="vi-VN" sz="2000" b="1" kern="0" smtClean="0">
                <a:solidFill>
                  <a:srgbClr val="0000FF"/>
                </a:solidFill>
                <a:latin typeface="Arial" charset="0"/>
              </a:rPr>
              <a:t>vực;</a:t>
            </a:r>
            <a:endParaRPr lang="en-US" sz="20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lphaLcParenR"/>
              <a:defRPr/>
            </a:pPr>
            <a:r>
              <a:rPr lang="vi-VN" sz="2000" b="1" kern="0" smtClean="0">
                <a:solidFill>
                  <a:srgbClr val="0000FF"/>
                </a:solidFill>
                <a:latin typeface="Arial" charset="0"/>
              </a:rPr>
              <a:t>Khối </a:t>
            </a:r>
            <a:r>
              <a:rPr lang="vi-VN" sz="2000" b="1" kern="0">
                <a:solidFill>
                  <a:srgbClr val="0000FF"/>
                </a:solidFill>
                <a:latin typeface="Arial" charset="0"/>
              </a:rPr>
              <a:t>lượng công việc yêu cầu phải bố trí tối thiểu 12 biên chế công </a:t>
            </a:r>
            <a:r>
              <a:rPr lang="vi-VN" sz="2000" b="1" kern="0" smtClean="0">
                <a:solidFill>
                  <a:srgbClr val="0000FF"/>
                </a:solidFill>
                <a:latin typeface="Arial" charset="0"/>
              </a:rPr>
              <a:t>chức.</a:t>
            </a:r>
            <a:endParaRPr lang="en-US" sz="20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startAt="5"/>
              <a:defRPr/>
            </a:pPr>
            <a:r>
              <a:rPr lang="vi-VN" sz="2000" b="1" kern="0" smtClean="0">
                <a:solidFill>
                  <a:srgbClr val="FF0066"/>
                </a:solidFill>
                <a:latin typeface="Arial" charset="0"/>
              </a:rPr>
              <a:t>Tiêu </a:t>
            </a:r>
            <a:r>
              <a:rPr lang="vi-VN" sz="2000" b="1" kern="0">
                <a:solidFill>
                  <a:srgbClr val="FF0066"/>
                </a:solidFill>
                <a:latin typeface="Arial" charset="0"/>
              </a:rPr>
              <a:t>chí thành lập phòng và tương đương thuộc chi cục</a:t>
            </a:r>
            <a:r>
              <a:rPr lang="vi-VN" sz="2000" b="1" kern="0">
                <a:solidFill>
                  <a:srgbClr val="0000FF"/>
                </a:solidFill>
                <a:latin typeface="Arial" charset="0"/>
              </a:rPr>
              <a:t> thuộc </a:t>
            </a:r>
            <a:r>
              <a:rPr lang="vi-VN" sz="2000" b="1" kern="0" smtClean="0">
                <a:solidFill>
                  <a:srgbClr val="0000FF"/>
                </a:solidFill>
                <a:latin typeface="Arial" charset="0"/>
              </a:rPr>
              <a:t>sở</a:t>
            </a:r>
            <a:endParaRPr lang="en-US" sz="20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lphaLcParenR"/>
              <a:defRPr/>
            </a:pPr>
            <a:r>
              <a:rPr lang="vi-VN" sz="2000" b="1" kern="0" smtClean="0">
                <a:solidFill>
                  <a:srgbClr val="0000FF"/>
                </a:solidFill>
                <a:latin typeface="Arial" charset="0"/>
              </a:rPr>
              <a:t>Có </a:t>
            </a:r>
            <a:r>
              <a:rPr lang="vi-VN" sz="2000" b="1" kern="0">
                <a:solidFill>
                  <a:srgbClr val="0000FF"/>
                </a:solidFill>
                <a:latin typeface="Arial" charset="0"/>
              </a:rPr>
              <a:t>chức năng, nhiệm vụ tham mưu về quản lý nhà nước đối với ngành, lĩnh vực thuộc chức năng, nhiệm vụ của chi cục hoặc tham mưu về công tác quản trị nội bộ của chi </a:t>
            </a:r>
            <a:r>
              <a:rPr lang="vi-VN" sz="2000" b="1" kern="0" smtClean="0">
                <a:solidFill>
                  <a:srgbClr val="0000FF"/>
                </a:solidFill>
                <a:latin typeface="Arial" charset="0"/>
              </a:rPr>
              <a:t>cục;</a:t>
            </a:r>
            <a:endParaRPr lang="en-US" sz="20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lphaLcParenR"/>
              <a:defRPr/>
            </a:pPr>
            <a:r>
              <a:rPr lang="vi-VN" sz="2000" b="1" kern="0" smtClean="0">
                <a:solidFill>
                  <a:srgbClr val="0000FF"/>
                </a:solidFill>
                <a:latin typeface="Arial" charset="0"/>
              </a:rPr>
              <a:t>Khối </a:t>
            </a:r>
            <a:r>
              <a:rPr lang="vi-VN" sz="2000" b="1" kern="0">
                <a:solidFill>
                  <a:srgbClr val="0000FF"/>
                </a:solidFill>
                <a:latin typeface="Arial" charset="0"/>
              </a:rPr>
              <a:t>lượng công việc yêu cầu phải bố trí tối thiểu 05 biên chế công chức</a:t>
            </a:r>
            <a:r>
              <a:rPr lang="vi-VN"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5. Cơ cấu tổ chức của </a:t>
            </a:r>
            <a:r>
              <a:rPr lang="vi-VN" sz="2600" b="1" smtClean="0">
                <a:solidFill>
                  <a:srgbClr val="FF0000"/>
                </a:solidFill>
                <a:latin typeface="Arial" panose="020B0604020202020204" pitchFamily="34" charset="0"/>
                <a:cs typeface="Arial" panose="020B0604020202020204" pitchFamily="34" charset="0"/>
              </a:rPr>
              <a:t>sở</a:t>
            </a:r>
            <a:r>
              <a:rPr lang="en-US" sz="2600" b="1" smtClean="0">
                <a:solidFill>
                  <a:srgbClr val="FF0000"/>
                </a:solidFill>
                <a:latin typeface="Arial" panose="020B0604020202020204" pitchFamily="34" charset="0"/>
                <a:cs typeface="Arial" panose="020B0604020202020204" pitchFamily="34" charset="0"/>
              </a:rPr>
              <a:t> </a:t>
            </a:r>
            <a:r>
              <a:rPr lang="en-US" sz="2600" b="1" smtClean="0">
                <a:solidFill>
                  <a:srgbClr val="008000"/>
                </a:solidFill>
                <a:latin typeface="Arial" panose="020B0604020202020204" pitchFamily="34" charset="0"/>
                <a:cs typeface="Arial" panose="020B0604020202020204" pitchFamily="34" charset="0"/>
              </a:rPr>
              <a:t>(NĐ 107)</a:t>
            </a:r>
            <a:endParaRPr lang="en-US" sz="2600" b="1">
              <a:solidFill>
                <a:srgbClr val="008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73185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1075"/>
            <a:ext cx="9144000" cy="5995850"/>
          </a:xfrm>
          <a:prstGeom prst="rect">
            <a:avLst/>
          </a:prstGeom>
        </p:spPr>
      </p:pic>
    </p:spTree>
    <p:extLst>
      <p:ext uri="{BB962C8B-B14F-4D97-AF65-F5344CB8AC3E}">
        <p14:creationId xmlns:p14="http://schemas.microsoft.com/office/powerpoint/2010/main" val="14031013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FF0066"/>
                </a:solidFill>
                <a:latin typeface="Arial" charset="0"/>
              </a:rPr>
              <a:t>Người </a:t>
            </a:r>
            <a:r>
              <a:rPr lang="vi-VN" sz="2200" b="1" kern="0">
                <a:solidFill>
                  <a:srgbClr val="FF0066"/>
                </a:solidFill>
                <a:latin typeface="Arial" charset="0"/>
              </a:rPr>
              <a:t>đứng đầu, cấp phó của người đứng đầu </a:t>
            </a:r>
            <a:r>
              <a:rPr lang="vi-VN" sz="2200" b="1" kern="0" smtClean="0">
                <a:solidFill>
                  <a:srgbClr val="FF0066"/>
                </a:solidFill>
                <a:latin typeface="Arial" charset="0"/>
              </a:rPr>
              <a:t>sở</a:t>
            </a:r>
            <a:endParaRPr lang="en-US" sz="2200" b="1" kern="0" smtClean="0">
              <a:solidFill>
                <a:srgbClr val="FF0066"/>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00" b="1" kern="0" smtClean="0">
                <a:solidFill>
                  <a:srgbClr val="0000FF"/>
                </a:solidFill>
                <a:latin typeface="Arial" charset="0"/>
              </a:rPr>
              <a:t>Người </a:t>
            </a:r>
            <a:r>
              <a:rPr lang="vi-VN" sz="2200" b="1" kern="0">
                <a:solidFill>
                  <a:srgbClr val="0000FF"/>
                </a:solidFill>
                <a:latin typeface="Arial" charset="0"/>
              </a:rPr>
              <a:t>đứng đầu sở thuộc </a:t>
            </a:r>
            <a:r>
              <a:rPr lang="en-US" sz="2200" b="1" kern="0" smtClean="0">
                <a:solidFill>
                  <a:srgbClr val="0000FF"/>
                </a:solidFill>
                <a:latin typeface="Arial" charset="0"/>
              </a:rPr>
              <a:t>UBND </a:t>
            </a:r>
            <a:r>
              <a:rPr lang="vi-VN" sz="2200" b="1" kern="0" smtClean="0">
                <a:solidFill>
                  <a:srgbClr val="0000FF"/>
                </a:solidFill>
                <a:latin typeface="Arial" charset="0"/>
              </a:rPr>
              <a:t>cấp </a:t>
            </a:r>
            <a:r>
              <a:rPr lang="vi-VN" sz="2200" b="1" kern="0">
                <a:solidFill>
                  <a:srgbClr val="0000FF"/>
                </a:solidFill>
                <a:latin typeface="Arial" charset="0"/>
              </a:rPr>
              <a:t>tỉnh </a:t>
            </a:r>
            <a:r>
              <a:rPr lang="vi-VN" sz="2200" b="1" kern="0" smtClean="0">
                <a:solidFill>
                  <a:srgbClr val="0000FF"/>
                </a:solidFill>
                <a:latin typeface="Arial" charset="0"/>
              </a:rPr>
              <a:t>(gọi </a:t>
            </a:r>
            <a:r>
              <a:rPr lang="vi-VN" sz="2200" b="1" kern="0">
                <a:solidFill>
                  <a:srgbClr val="0000FF"/>
                </a:solidFill>
                <a:latin typeface="Arial" charset="0"/>
              </a:rPr>
              <a:t>chung là Giám đốc sở</a:t>
            </a:r>
            <a:r>
              <a:rPr lang="vi-VN" sz="2200" b="1" kern="0" smtClean="0">
                <a:solidFill>
                  <a:srgbClr val="0000FF"/>
                </a:solidFill>
                <a:latin typeface="Arial" charset="0"/>
              </a:rPr>
              <a:t>),</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200" b="1" kern="0" smtClean="0">
                <a:solidFill>
                  <a:srgbClr val="0000FF"/>
                </a:solidFill>
                <a:latin typeface="Arial" charset="0"/>
              </a:rPr>
              <a:t>là </a:t>
            </a:r>
            <a:r>
              <a:rPr lang="vi-VN" sz="2200" b="1" kern="0">
                <a:solidFill>
                  <a:srgbClr val="0000FF"/>
                </a:solidFill>
                <a:latin typeface="Arial" charset="0"/>
              </a:rPr>
              <a:t>Ủy viên </a:t>
            </a:r>
            <a:r>
              <a:rPr lang="en-US" sz="2200" b="1" kern="0" smtClean="0">
                <a:solidFill>
                  <a:srgbClr val="0000FF"/>
                </a:solidFill>
                <a:latin typeface="Arial" charset="0"/>
              </a:rPr>
              <a:t>UBND </a:t>
            </a:r>
            <a:r>
              <a:rPr lang="vi-VN" sz="2200" b="1" kern="0" smtClean="0">
                <a:solidFill>
                  <a:srgbClr val="0000FF"/>
                </a:solidFill>
                <a:latin typeface="Arial" charset="0"/>
              </a:rPr>
              <a:t>cấp </a:t>
            </a:r>
            <a:r>
              <a:rPr lang="vi-VN" sz="2200" b="1" kern="0">
                <a:solidFill>
                  <a:srgbClr val="0000FF"/>
                </a:solidFill>
                <a:latin typeface="Arial" charset="0"/>
              </a:rPr>
              <a:t>tỉnh do </a:t>
            </a:r>
            <a:r>
              <a:rPr lang="en-US" sz="2200" b="1" kern="0" smtClean="0">
                <a:solidFill>
                  <a:srgbClr val="0000FF"/>
                </a:solidFill>
                <a:latin typeface="Arial" charset="0"/>
              </a:rPr>
              <a:t>HĐND </a:t>
            </a:r>
            <a:r>
              <a:rPr lang="vi-VN" sz="2200" b="1" kern="0" smtClean="0">
                <a:solidFill>
                  <a:srgbClr val="0000FF"/>
                </a:solidFill>
                <a:latin typeface="Arial" charset="0"/>
              </a:rPr>
              <a:t>cấp </a:t>
            </a:r>
            <a:r>
              <a:rPr lang="vi-VN" sz="2200" b="1" kern="0">
                <a:solidFill>
                  <a:srgbClr val="0000FF"/>
                </a:solidFill>
                <a:latin typeface="Arial" charset="0"/>
              </a:rPr>
              <a:t>tỉnh bầu</a:t>
            </a:r>
            <a:r>
              <a:rPr lang="vi-VN" sz="2200" b="1" kern="0" smtClean="0">
                <a:solidFill>
                  <a:srgbClr val="0000FF"/>
                </a:solidFill>
                <a:latin typeface="Arial" charset="0"/>
              </a:rPr>
              <a:t>,</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200" b="1" kern="0" smtClean="0">
                <a:solidFill>
                  <a:srgbClr val="0000FF"/>
                </a:solidFill>
                <a:latin typeface="Arial" charset="0"/>
              </a:rPr>
              <a:t>là </a:t>
            </a:r>
            <a:r>
              <a:rPr lang="vi-VN" sz="2200" b="1" kern="0">
                <a:solidFill>
                  <a:srgbClr val="0000FF"/>
                </a:solidFill>
                <a:latin typeface="Arial" charset="0"/>
              </a:rPr>
              <a:t>người đứng đầu sở do Chủ tịch </a:t>
            </a:r>
            <a:r>
              <a:rPr lang="en-US" sz="2200" b="1" kern="0" smtClean="0">
                <a:solidFill>
                  <a:srgbClr val="0000FF"/>
                </a:solidFill>
                <a:latin typeface="Arial" charset="0"/>
              </a:rPr>
              <a:t>UBND </a:t>
            </a:r>
            <a:r>
              <a:rPr lang="vi-VN" sz="2200" b="1" kern="0" smtClean="0">
                <a:solidFill>
                  <a:srgbClr val="0000FF"/>
                </a:solidFill>
                <a:latin typeface="Arial" charset="0"/>
              </a:rPr>
              <a:t>cấp </a:t>
            </a:r>
            <a:r>
              <a:rPr lang="vi-VN" sz="2200" b="1" kern="0">
                <a:solidFill>
                  <a:srgbClr val="0000FF"/>
                </a:solidFill>
                <a:latin typeface="Arial" charset="0"/>
              </a:rPr>
              <a:t>tỉnh bổ nhiệm</a:t>
            </a:r>
            <a:r>
              <a:rPr lang="vi-VN" sz="2200" b="1" kern="0" smtClean="0">
                <a:solidFill>
                  <a:srgbClr val="0000FF"/>
                </a:solidFill>
                <a:latin typeface="Arial" charset="0"/>
              </a:rPr>
              <a:t>,</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200" b="1" kern="0" smtClean="0">
                <a:solidFill>
                  <a:srgbClr val="0000FF"/>
                </a:solidFill>
                <a:latin typeface="Arial" charset="0"/>
              </a:rPr>
              <a:t>chịu </a:t>
            </a:r>
            <a:r>
              <a:rPr lang="vi-VN" sz="2200" b="1" kern="0">
                <a:solidFill>
                  <a:srgbClr val="0000FF"/>
                </a:solidFill>
                <a:latin typeface="Arial" charset="0"/>
              </a:rPr>
              <a:t>trách nhiệm trước </a:t>
            </a:r>
            <a:r>
              <a:rPr lang="en-US" sz="2200" b="1" kern="0" smtClean="0">
                <a:solidFill>
                  <a:srgbClr val="0000FF"/>
                </a:solidFill>
                <a:latin typeface="Arial" charset="0"/>
              </a:rPr>
              <a:t>UBND</a:t>
            </a:r>
            <a:r>
              <a:rPr lang="vi-VN" sz="2200" b="1" kern="0" smtClean="0">
                <a:solidFill>
                  <a:srgbClr val="0000FF"/>
                </a:solidFill>
                <a:latin typeface="Arial" charset="0"/>
              </a:rPr>
              <a:t>, </a:t>
            </a:r>
            <a:r>
              <a:rPr lang="vi-VN" sz="2200" b="1" kern="0">
                <a:solidFill>
                  <a:srgbClr val="0000FF"/>
                </a:solidFill>
                <a:latin typeface="Arial" charset="0"/>
              </a:rPr>
              <a:t>Chủ tịch </a:t>
            </a:r>
            <a:r>
              <a:rPr lang="en-US" sz="2200" b="1" kern="0" smtClean="0">
                <a:solidFill>
                  <a:srgbClr val="0000FF"/>
                </a:solidFill>
                <a:latin typeface="Arial" charset="0"/>
              </a:rPr>
              <a:t>UBND </a:t>
            </a:r>
            <a:r>
              <a:rPr lang="vi-VN" sz="2200" b="1" kern="0" smtClean="0">
                <a:solidFill>
                  <a:srgbClr val="0000FF"/>
                </a:solidFill>
                <a:latin typeface="Arial" charset="0"/>
              </a:rPr>
              <a:t>cấp </a:t>
            </a:r>
            <a:r>
              <a:rPr lang="vi-VN" sz="2200" b="1" kern="0">
                <a:solidFill>
                  <a:srgbClr val="0000FF"/>
                </a:solidFill>
                <a:latin typeface="Arial" charset="0"/>
              </a:rPr>
              <a:t>tỉnh và trước pháp luật về thực hiện chức năng, nhiệm vụ, quyền hạn của sở </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200" b="1" kern="0" smtClean="0">
                <a:solidFill>
                  <a:srgbClr val="0000FF"/>
                </a:solidFill>
                <a:latin typeface="Arial" charset="0"/>
              </a:rPr>
              <a:t>và </a:t>
            </a:r>
            <a:r>
              <a:rPr lang="vi-VN" sz="2200" b="1" kern="0">
                <a:solidFill>
                  <a:srgbClr val="0000FF"/>
                </a:solidFill>
                <a:latin typeface="Arial" charset="0"/>
              </a:rPr>
              <a:t>thực hiện nhiệm vụ, quyền hạn của ủy viên </a:t>
            </a:r>
            <a:r>
              <a:rPr lang="en-US" sz="2200" b="1" kern="0" smtClean="0">
                <a:solidFill>
                  <a:srgbClr val="0000FF"/>
                </a:solidFill>
                <a:latin typeface="Arial" charset="0"/>
              </a:rPr>
              <a:t>UBND </a:t>
            </a:r>
            <a:r>
              <a:rPr lang="vi-VN" sz="2200" b="1" kern="0" smtClean="0">
                <a:solidFill>
                  <a:srgbClr val="0000FF"/>
                </a:solidFill>
                <a:latin typeface="Arial" charset="0"/>
              </a:rPr>
              <a:t>cấp </a:t>
            </a:r>
            <a:r>
              <a:rPr lang="vi-VN" sz="2200" b="1" kern="0">
                <a:solidFill>
                  <a:srgbClr val="0000FF"/>
                </a:solidFill>
                <a:latin typeface="Arial" charset="0"/>
              </a:rPr>
              <a:t>tỉnh theo Quy chế làm việc và phân công của </a:t>
            </a:r>
            <a:r>
              <a:rPr lang="en-US" sz="2200" b="1" kern="0" smtClean="0">
                <a:solidFill>
                  <a:srgbClr val="0000FF"/>
                </a:solidFill>
                <a:latin typeface="Arial" charset="0"/>
              </a:rPr>
              <a:t>UBND </a:t>
            </a:r>
            <a:r>
              <a:rPr lang="vi-VN" sz="2200" b="1" kern="0" smtClean="0">
                <a:solidFill>
                  <a:srgbClr val="0000FF"/>
                </a:solidFill>
                <a:latin typeface="Arial" charset="0"/>
              </a:rPr>
              <a:t>cấp tỉnh;</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200"/>
              </a:spcBef>
              <a:spcAft>
                <a:spcPts val="0"/>
              </a:spcAft>
              <a:defRPr/>
            </a:pPr>
            <a:r>
              <a:rPr lang="vi-VN" sz="2200" b="1" smtClean="0">
                <a:solidFill>
                  <a:srgbClr val="FF0000"/>
                </a:solidFill>
                <a:latin typeface="Arial" panose="020B0604020202020204" pitchFamily="34" charset="0"/>
                <a:cs typeface="Arial" panose="020B0604020202020204" pitchFamily="34" charset="0"/>
              </a:rPr>
              <a:t>Điều </a:t>
            </a:r>
            <a:r>
              <a:rPr lang="vi-VN" sz="2200" b="1">
                <a:solidFill>
                  <a:srgbClr val="FF0000"/>
                </a:solidFill>
                <a:latin typeface="Arial" panose="020B0604020202020204" pitchFamily="34" charset="0"/>
                <a:cs typeface="Arial" panose="020B0604020202020204" pitchFamily="34" charset="0"/>
              </a:rPr>
              <a:t>6. Người đứng đầu, cấp phó của người đứng đầu sở và số lượng cấp phó của các tổ chức, đơn vị thuộc </a:t>
            </a:r>
            <a:r>
              <a:rPr lang="vi-VN" sz="2200" b="1" smtClean="0">
                <a:solidFill>
                  <a:srgbClr val="FF0000"/>
                </a:solidFill>
                <a:latin typeface="Arial" panose="020B0604020202020204" pitchFamily="34" charset="0"/>
                <a:cs typeface="Arial" panose="020B0604020202020204" pitchFamily="34" charset="0"/>
              </a:rPr>
              <a:t>sở</a:t>
            </a:r>
            <a:r>
              <a:rPr lang="en-US" sz="2200" b="1" smtClean="0">
                <a:solidFill>
                  <a:srgbClr val="FF0000"/>
                </a:solidFill>
                <a:latin typeface="Arial" panose="020B0604020202020204" pitchFamily="34" charset="0"/>
                <a:cs typeface="Arial" panose="020B0604020202020204" pitchFamily="34" charset="0"/>
              </a:rPr>
              <a:t> </a:t>
            </a:r>
            <a:r>
              <a:rPr lang="en-US" sz="2200" b="1" smtClean="0">
                <a:solidFill>
                  <a:srgbClr val="008000"/>
                </a:solidFill>
                <a:latin typeface="Arial" panose="020B0604020202020204" pitchFamily="34" charset="0"/>
                <a:cs typeface="Arial" panose="020B0604020202020204" pitchFamily="34" charset="0"/>
              </a:rPr>
              <a:t>(NĐ 107)</a:t>
            </a:r>
            <a:endParaRPr lang="en-US" sz="2200" b="1">
              <a:solidFill>
                <a:srgbClr val="008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68270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000"/>
              </a:spcBef>
              <a:spcAft>
                <a:spcPts val="0"/>
              </a:spcAft>
              <a:buClr>
                <a:srgbClr val="FF0000"/>
              </a:buClr>
              <a:buFont typeface="+mj-lt"/>
              <a:buAutoNum type="arabicPeriod"/>
              <a:defRPr/>
            </a:pPr>
            <a:r>
              <a:rPr lang="vi-VN" sz="1900" b="1" kern="0" smtClean="0">
                <a:solidFill>
                  <a:srgbClr val="FF0066"/>
                </a:solidFill>
                <a:latin typeface="Arial" charset="0"/>
              </a:rPr>
              <a:t>Người </a:t>
            </a:r>
            <a:r>
              <a:rPr lang="vi-VN" sz="1900" b="1" kern="0">
                <a:solidFill>
                  <a:srgbClr val="FF0066"/>
                </a:solidFill>
                <a:latin typeface="Arial" charset="0"/>
              </a:rPr>
              <a:t>đứng đầu, cấp phó của người đứng đầu </a:t>
            </a:r>
            <a:r>
              <a:rPr lang="vi-VN" sz="1900" b="1" kern="0" smtClean="0">
                <a:solidFill>
                  <a:srgbClr val="FF0066"/>
                </a:solidFill>
                <a:latin typeface="Arial" charset="0"/>
              </a:rPr>
              <a:t>sở</a:t>
            </a:r>
            <a:endParaRPr lang="en-US" sz="1900" b="1" kern="0" smtClean="0">
              <a:solidFill>
                <a:srgbClr val="FF0066"/>
              </a:solidFill>
              <a:latin typeface="Arial" charset="0"/>
            </a:endParaRPr>
          </a:p>
          <a:p>
            <a:pPr marL="579438" indent="-457200" algn="just" eaLnBrk="1" hangingPunct="1">
              <a:lnSpc>
                <a:spcPct val="114000"/>
              </a:lnSpc>
              <a:spcBef>
                <a:spcPts val="1000"/>
              </a:spcBef>
              <a:spcAft>
                <a:spcPts val="0"/>
              </a:spcAft>
              <a:buClr>
                <a:srgbClr val="FF0000"/>
              </a:buClr>
              <a:buFont typeface="+mj-lt"/>
              <a:buAutoNum type="alphaLcParenR" startAt="2"/>
              <a:defRPr/>
            </a:pPr>
            <a:r>
              <a:rPr lang="vi-VN" sz="1900" b="1" kern="0" smtClean="0">
                <a:solidFill>
                  <a:srgbClr val="0000FF"/>
                </a:solidFill>
                <a:latin typeface="Arial" charset="0"/>
              </a:rPr>
              <a:t>Cấp </a:t>
            </a:r>
            <a:r>
              <a:rPr lang="vi-VN" sz="1900" b="1" kern="0">
                <a:solidFill>
                  <a:srgbClr val="0000FF"/>
                </a:solidFill>
                <a:latin typeface="Arial" charset="0"/>
              </a:rPr>
              <a:t>phó của người đứng đầu sở thuộc </a:t>
            </a:r>
            <a:r>
              <a:rPr lang="en-US" sz="1900" b="1" kern="0" smtClean="0">
                <a:solidFill>
                  <a:srgbClr val="0000FF"/>
                </a:solidFill>
                <a:latin typeface="Arial" charset="0"/>
              </a:rPr>
              <a:t>UBND </a:t>
            </a:r>
            <a:r>
              <a:rPr lang="vi-VN" sz="1900" b="1" kern="0" smtClean="0">
                <a:solidFill>
                  <a:srgbClr val="0000FF"/>
                </a:solidFill>
                <a:latin typeface="Arial" charset="0"/>
              </a:rPr>
              <a:t>cấp </a:t>
            </a:r>
            <a:r>
              <a:rPr lang="vi-VN" sz="1900" b="1" kern="0">
                <a:solidFill>
                  <a:srgbClr val="0000FF"/>
                </a:solidFill>
                <a:latin typeface="Arial" charset="0"/>
              </a:rPr>
              <a:t>tỉnh </a:t>
            </a:r>
            <a:r>
              <a:rPr lang="vi-VN" sz="1900" b="1" kern="0" smtClean="0">
                <a:solidFill>
                  <a:srgbClr val="0000FF"/>
                </a:solidFill>
                <a:latin typeface="Arial" charset="0"/>
              </a:rPr>
              <a:t>(gọi </a:t>
            </a:r>
            <a:r>
              <a:rPr lang="vi-VN" sz="1900" b="1" kern="0">
                <a:solidFill>
                  <a:srgbClr val="0000FF"/>
                </a:solidFill>
                <a:latin typeface="Arial" charset="0"/>
              </a:rPr>
              <a:t>chung là Phó Giám đốc sở) do Chủ tịch </a:t>
            </a:r>
            <a:r>
              <a:rPr lang="en-US" sz="1900" b="1" kern="0" smtClean="0">
                <a:solidFill>
                  <a:srgbClr val="0000FF"/>
                </a:solidFill>
                <a:latin typeface="Arial" charset="0"/>
              </a:rPr>
              <a:t>UBND </a:t>
            </a:r>
            <a:r>
              <a:rPr lang="vi-VN" sz="1900" b="1" kern="0" smtClean="0">
                <a:solidFill>
                  <a:srgbClr val="0000FF"/>
                </a:solidFill>
                <a:latin typeface="Arial" charset="0"/>
              </a:rPr>
              <a:t>cấp </a:t>
            </a:r>
            <a:r>
              <a:rPr lang="vi-VN" sz="1900" b="1" kern="0">
                <a:solidFill>
                  <a:srgbClr val="0000FF"/>
                </a:solidFill>
                <a:latin typeface="Arial" charset="0"/>
              </a:rPr>
              <a:t>tỉnh bổ nhiệm theo đề nghị của Giám đốc sở, giúp Giám đốc sở thực hiện một hoặc một số nhiệm vụ cụ thể do Giám đốc sở phân công và chịu trách nhiệm trước Giám đốc sở và trước pháp luật về thực hiện nhiệm vụ được phân công. Khi Giám đốc sở vắng mặt, một Phó Giám đốc sở được Giám đốc sở ủy nhiệm thay Giám đốc sở điều hành các hoạt động của sở. Phó Giám đốc sở không kiêm nhiệm người đứng đầu tổ chức, đơn vị thuộc và trực thuộc sở, trừ trường hợp pháp luật có quy định </a:t>
            </a:r>
            <a:r>
              <a:rPr lang="vi-VN" sz="1900" b="1" kern="0" smtClean="0">
                <a:solidFill>
                  <a:srgbClr val="0000FF"/>
                </a:solidFill>
                <a:latin typeface="Arial" charset="0"/>
              </a:rPr>
              <a:t>khác;</a:t>
            </a:r>
            <a:endParaRPr lang="en-US" sz="1900" b="1" kern="0" smtClean="0">
              <a:solidFill>
                <a:srgbClr val="0000FF"/>
              </a:solidFill>
              <a:latin typeface="Arial" charset="0"/>
            </a:endParaRPr>
          </a:p>
          <a:p>
            <a:pPr marL="579438" indent="-457200" algn="just" eaLnBrk="1" hangingPunct="1">
              <a:lnSpc>
                <a:spcPct val="114000"/>
              </a:lnSpc>
              <a:spcBef>
                <a:spcPts val="1000"/>
              </a:spcBef>
              <a:spcAft>
                <a:spcPts val="0"/>
              </a:spcAft>
              <a:buClr>
                <a:srgbClr val="FF0000"/>
              </a:buClr>
              <a:buFont typeface="+mj-lt"/>
              <a:buAutoNum type="alphaLcParenR" startAt="2"/>
              <a:defRPr/>
            </a:pPr>
            <a:r>
              <a:rPr lang="vi-VN" sz="1900" b="1" kern="0" smtClean="0">
                <a:solidFill>
                  <a:srgbClr val="0000FF"/>
                </a:solidFill>
                <a:latin typeface="Arial" charset="0"/>
              </a:rPr>
              <a:t>Số </a:t>
            </a:r>
            <a:r>
              <a:rPr lang="vi-VN" sz="1900" b="1" kern="0">
                <a:solidFill>
                  <a:srgbClr val="0000FF"/>
                </a:solidFill>
                <a:latin typeface="Arial" charset="0"/>
              </a:rPr>
              <a:t>lượng Phó Giám đốc </a:t>
            </a:r>
            <a:r>
              <a:rPr lang="vi-VN" sz="1900" b="1" kern="0" smtClean="0">
                <a:solidFill>
                  <a:srgbClr val="0000FF"/>
                </a:solidFill>
                <a:latin typeface="Arial" charset="0"/>
              </a:rPr>
              <a:t>sở</a:t>
            </a:r>
            <a:endParaRPr lang="en-US" sz="1900" b="1" kern="0" smtClean="0">
              <a:solidFill>
                <a:srgbClr val="0000FF"/>
              </a:solidFill>
              <a:latin typeface="Arial" charset="0"/>
            </a:endParaRPr>
          </a:p>
          <a:p>
            <a:pPr marL="579438" indent="0" algn="just" eaLnBrk="1" hangingPunct="1">
              <a:lnSpc>
                <a:spcPct val="114000"/>
              </a:lnSpc>
              <a:spcBef>
                <a:spcPts val="1000"/>
              </a:spcBef>
              <a:spcAft>
                <a:spcPts val="0"/>
              </a:spcAft>
              <a:buClr>
                <a:srgbClr val="FF0000"/>
              </a:buClr>
              <a:buNone/>
              <a:defRPr/>
            </a:pPr>
            <a:r>
              <a:rPr lang="vi-VN" sz="1900" b="1" kern="0" smtClean="0">
                <a:solidFill>
                  <a:srgbClr val="0000FF"/>
                </a:solidFill>
                <a:latin typeface="Arial" charset="0"/>
              </a:rPr>
              <a:t>Bình </a:t>
            </a:r>
            <a:r>
              <a:rPr lang="vi-VN" sz="1900" b="1" kern="0">
                <a:solidFill>
                  <a:srgbClr val="0000FF"/>
                </a:solidFill>
                <a:latin typeface="Arial" charset="0"/>
              </a:rPr>
              <a:t>quân mỗi sở có </a:t>
            </a:r>
            <a:r>
              <a:rPr lang="vi-VN" sz="1900" b="1" kern="0">
                <a:solidFill>
                  <a:srgbClr val="FF0066"/>
                </a:solidFill>
                <a:latin typeface="Arial" charset="0"/>
              </a:rPr>
              <a:t>03 Phó Giám đốc</a:t>
            </a:r>
            <a:r>
              <a:rPr lang="vi-VN" sz="1900" b="1" kern="0">
                <a:solidFill>
                  <a:srgbClr val="0000FF"/>
                </a:solidFill>
                <a:latin typeface="Arial" charset="0"/>
              </a:rPr>
              <a:t>. Căn cứ số lượng sở được thành lập và tổng số lượng Phó Giám đốc, </a:t>
            </a:r>
            <a:r>
              <a:rPr lang="en-US" sz="1900" b="1" kern="0" smtClean="0">
                <a:solidFill>
                  <a:srgbClr val="0000FF"/>
                </a:solidFill>
                <a:latin typeface="Arial" charset="0"/>
              </a:rPr>
              <a:t>UBND </a:t>
            </a:r>
            <a:r>
              <a:rPr lang="vi-VN" sz="1900" b="1" kern="0" smtClean="0">
                <a:solidFill>
                  <a:srgbClr val="0000FF"/>
                </a:solidFill>
                <a:latin typeface="Arial" charset="0"/>
              </a:rPr>
              <a:t>cấp </a:t>
            </a:r>
            <a:r>
              <a:rPr lang="vi-VN" sz="1900" b="1" kern="0">
                <a:solidFill>
                  <a:srgbClr val="0000FF"/>
                </a:solidFill>
                <a:latin typeface="Arial" charset="0"/>
              </a:rPr>
              <a:t>tỉnh quyết định cụ thể số lượng Phó Giám đốc của từng sở cho phù </a:t>
            </a:r>
            <a:r>
              <a:rPr lang="vi-VN" sz="1900" b="1" kern="0" smtClean="0">
                <a:solidFill>
                  <a:srgbClr val="0000FF"/>
                </a:solidFill>
                <a:latin typeface="Arial" charset="0"/>
              </a:rPr>
              <a:t>hợp.</a:t>
            </a:r>
            <a:r>
              <a:rPr lang="en-US" sz="1900" b="1" kern="0">
                <a:solidFill>
                  <a:srgbClr val="0000FF"/>
                </a:solidFill>
                <a:latin typeface="Arial" charset="0"/>
              </a:rPr>
              <a:t> </a:t>
            </a:r>
            <a:r>
              <a:rPr lang="vi-VN" sz="1900" b="1" kern="0" smtClean="0">
                <a:solidFill>
                  <a:srgbClr val="0000FF"/>
                </a:solidFill>
                <a:latin typeface="Arial" charset="0"/>
              </a:rPr>
              <a:t>Riêng </a:t>
            </a:r>
            <a:r>
              <a:rPr lang="vi-VN" sz="1900" b="1" kern="0">
                <a:solidFill>
                  <a:srgbClr val="0000FF"/>
                </a:solidFill>
                <a:latin typeface="Arial" charset="0"/>
              </a:rPr>
              <a:t>thành phố Hà Nội và Thành phố Hồ Chí </a:t>
            </a:r>
            <a:r>
              <a:rPr lang="vi-VN" sz="1900" b="1" kern="0" smtClean="0">
                <a:solidFill>
                  <a:srgbClr val="0000FF"/>
                </a:solidFill>
                <a:latin typeface="Arial" charset="0"/>
              </a:rPr>
              <a:t>Minh</a:t>
            </a:r>
            <a:r>
              <a:rPr lang="en-US" sz="1900" b="1" kern="0" smtClean="0">
                <a:solidFill>
                  <a:srgbClr val="0000FF"/>
                </a:solidFill>
                <a:latin typeface="Arial" charset="0"/>
              </a:rPr>
              <a:t>…</a:t>
            </a:r>
            <a:endParaRPr lang="en-US" sz="19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200"/>
              </a:spcBef>
              <a:spcAft>
                <a:spcPts val="0"/>
              </a:spcAft>
              <a:defRPr/>
            </a:pPr>
            <a:r>
              <a:rPr lang="vi-VN" sz="2200" b="1" smtClean="0">
                <a:solidFill>
                  <a:srgbClr val="FF0000"/>
                </a:solidFill>
                <a:latin typeface="Arial" panose="020B0604020202020204" pitchFamily="34" charset="0"/>
                <a:cs typeface="Arial" panose="020B0604020202020204" pitchFamily="34" charset="0"/>
              </a:rPr>
              <a:t>Điều </a:t>
            </a:r>
            <a:r>
              <a:rPr lang="vi-VN" sz="2200" b="1">
                <a:solidFill>
                  <a:srgbClr val="FF0000"/>
                </a:solidFill>
                <a:latin typeface="Arial" panose="020B0604020202020204" pitchFamily="34" charset="0"/>
                <a:cs typeface="Arial" panose="020B0604020202020204" pitchFamily="34" charset="0"/>
              </a:rPr>
              <a:t>6. Người đứng đầu, cấp phó của người đứng đầu sở và số lượng cấp phó của các tổ chức, đơn vị thuộc </a:t>
            </a:r>
            <a:r>
              <a:rPr lang="vi-VN" sz="2200" b="1" smtClean="0">
                <a:solidFill>
                  <a:srgbClr val="FF0000"/>
                </a:solidFill>
                <a:latin typeface="Arial" panose="020B0604020202020204" pitchFamily="34" charset="0"/>
                <a:cs typeface="Arial" panose="020B0604020202020204" pitchFamily="34" charset="0"/>
              </a:rPr>
              <a:t>sở</a:t>
            </a:r>
            <a:r>
              <a:rPr lang="en-US" sz="2200" b="1" smtClean="0">
                <a:solidFill>
                  <a:srgbClr val="FF0000"/>
                </a:solidFill>
                <a:latin typeface="Arial" panose="020B0604020202020204" pitchFamily="34" charset="0"/>
                <a:cs typeface="Arial" panose="020B0604020202020204" pitchFamily="34" charset="0"/>
              </a:rPr>
              <a:t> </a:t>
            </a:r>
            <a:r>
              <a:rPr lang="en-US" sz="2200" b="1" smtClean="0">
                <a:solidFill>
                  <a:srgbClr val="008000"/>
                </a:solidFill>
                <a:latin typeface="Arial" panose="020B0604020202020204" pitchFamily="34" charset="0"/>
                <a:cs typeface="Arial" panose="020B0604020202020204" pitchFamily="34" charset="0"/>
              </a:rPr>
              <a:t>(NĐ 107)</a:t>
            </a:r>
            <a:endParaRPr lang="en-US" sz="2200" b="1">
              <a:solidFill>
                <a:srgbClr val="008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43306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2"/>
              <a:defRPr/>
            </a:pPr>
            <a:r>
              <a:rPr lang="vi-VN" sz="2000" b="1" kern="0" smtClean="0">
                <a:solidFill>
                  <a:srgbClr val="008000"/>
                </a:solidFill>
                <a:latin typeface="Arial" charset="0"/>
              </a:rPr>
              <a:t>Số </a:t>
            </a:r>
            <a:r>
              <a:rPr lang="vi-VN" sz="2000" b="1" kern="0">
                <a:solidFill>
                  <a:srgbClr val="008000"/>
                </a:solidFill>
                <a:latin typeface="Arial" charset="0"/>
              </a:rPr>
              <a:t>lượng Phó Trưởng phòng chuyên môn, nghiệp vụ thuộc sở</a:t>
            </a:r>
            <a:endParaRPr lang="en-US" sz="2000" b="1" kern="0">
              <a:solidFill>
                <a:srgbClr val="008000"/>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000" b="1" kern="0" smtClean="0">
                <a:solidFill>
                  <a:srgbClr val="0000FF"/>
                </a:solidFill>
                <a:latin typeface="Arial" charset="0"/>
              </a:rPr>
              <a:t>Phòng </a:t>
            </a:r>
            <a:r>
              <a:rPr lang="vi-VN" sz="2000" b="1" kern="0">
                <a:solidFill>
                  <a:srgbClr val="0000FF"/>
                </a:solidFill>
                <a:latin typeface="Arial" charset="0"/>
              </a:rPr>
              <a:t>thuộc sở của thành phố Hà Nội và Thành phố Hồ Chí Minh có dưới 10 biên chế công chức, phòng thuộc sở của cấp tỉnh loại I có dưới 09 biên chế công chức và </a:t>
            </a:r>
            <a:r>
              <a:rPr lang="vi-VN" sz="2000" b="1" kern="0">
                <a:solidFill>
                  <a:srgbClr val="FF0066"/>
                </a:solidFill>
                <a:latin typeface="Arial" charset="0"/>
              </a:rPr>
              <a:t>phòng thuộc sở của cấp tỉnh loại II và loại III có dưới 08 biên chế công chức được bố trí 01 Phó Trưởng </a:t>
            </a:r>
            <a:r>
              <a:rPr lang="vi-VN" sz="2000" b="1" kern="0" smtClean="0">
                <a:solidFill>
                  <a:srgbClr val="FF0066"/>
                </a:solidFill>
                <a:latin typeface="Arial" charset="0"/>
              </a:rPr>
              <a:t>phòng;</a:t>
            </a:r>
            <a:endParaRPr lang="en-US" sz="2000" b="1" kern="0" smtClean="0">
              <a:solidFill>
                <a:srgbClr val="FF0066"/>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000" b="1" kern="0" smtClean="0">
                <a:solidFill>
                  <a:srgbClr val="0000FF"/>
                </a:solidFill>
                <a:latin typeface="Arial" charset="0"/>
              </a:rPr>
              <a:t>Phòng </a:t>
            </a:r>
            <a:r>
              <a:rPr lang="vi-VN" sz="2000" b="1" kern="0">
                <a:solidFill>
                  <a:srgbClr val="0000FF"/>
                </a:solidFill>
                <a:latin typeface="Arial" charset="0"/>
              </a:rPr>
              <a:t>thuộc sở của thành phố Hà Nội và Thành phố Hồ Chí Minh có từ 10 đến 14 biên chế công chức, phòng thuộc sở của cấp tỉnh loại I có từ 09 đến 14 biên chế công chức và </a:t>
            </a:r>
            <a:r>
              <a:rPr lang="vi-VN" sz="2000" b="1" kern="0">
                <a:solidFill>
                  <a:srgbClr val="FF0066"/>
                </a:solidFill>
                <a:latin typeface="Arial" charset="0"/>
              </a:rPr>
              <a:t>phòng thuộc sở của cấp tỉnh loại II và loại III có từ 08 đến 14 biên chế công chức được bố trí không quá 02 Phó Trưởng </a:t>
            </a:r>
            <a:r>
              <a:rPr lang="vi-VN" sz="2000" b="1" kern="0" smtClean="0">
                <a:solidFill>
                  <a:srgbClr val="FF0066"/>
                </a:solidFill>
                <a:latin typeface="Arial" charset="0"/>
              </a:rPr>
              <a:t>phòng;</a:t>
            </a:r>
            <a:endParaRPr lang="en-US" sz="2000" b="1" kern="0" smtClean="0">
              <a:solidFill>
                <a:srgbClr val="FF0066"/>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000" b="1" kern="0" smtClean="0">
                <a:solidFill>
                  <a:srgbClr val="0000FF"/>
                </a:solidFill>
                <a:latin typeface="Arial" charset="0"/>
              </a:rPr>
              <a:t>Phòng </a:t>
            </a:r>
            <a:r>
              <a:rPr lang="vi-VN" sz="2000" b="1" kern="0">
                <a:solidFill>
                  <a:srgbClr val="0000FF"/>
                </a:solidFill>
                <a:latin typeface="Arial" charset="0"/>
              </a:rPr>
              <a:t>thuộc sở có từ 15 biên chế công chức trở lên được bố trí không quá 03 Phó Trưởng </a:t>
            </a:r>
            <a:r>
              <a:rPr lang="vi-VN" sz="2000" b="1" kern="0" smtClean="0">
                <a:solidFill>
                  <a:srgbClr val="0000FF"/>
                </a:solidFill>
                <a:latin typeface="Arial" charset="0"/>
              </a:rPr>
              <a:t>phòng.</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200"/>
              </a:spcBef>
              <a:spcAft>
                <a:spcPts val="0"/>
              </a:spcAft>
              <a:defRPr/>
            </a:pPr>
            <a:r>
              <a:rPr lang="vi-VN" sz="2200" b="1" smtClean="0">
                <a:solidFill>
                  <a:srgbClr val="FF0000"/>
                </a:solidFill>
                <a:latin typeface="Arial" panose="020B0604020202020204" pitchFamily="34" charset="0"/>
                <a:cs typeface="Arial" panose="020B0604020202020204" pitchFamily="34" charset="0"/>
              </a:rPr>
              <a:t>Điều </a:t>
            </a:r>
            <a:r>
              <a:rPr lang="vi-VN" sz="2200" b="1">
                <a:solidFill>
                  <a:srgbClr val="FF0000"/>
                </a:solidFill>
                <a:latin typeface="Arial" panose="020B0604020202020204" pitchFamily="34" charset="0"/>
                <a:cs typeface="Arial" panose="020B0604020202020204" pitchFamily="34" charset="0"/>
              </a:rPr>
              <a:t>6. Người đứng đầu, cấp phó của người đứng đầu sở và số lượng cấp phó của các tổ chức, đơn vị thuộc </a:t>
            </a:r>
            <a:r>
              <a:rPr lang="vi-VN" sz="2200" b="1" smtClean="0">
                <a:solidFill>
                  <a:srgbClr val="FF0000"/>
                </a:solidFill>
                <a:latin typeface="Arial" panose="020B0604020202020204" pitchFamily="34" charset="0"/>
                <a:cs typeface="Arial" panose="020B0604020202020204" pitchFamily="34" charset="0"/>
              </a:rPr>
              <a:t>sở</a:t>
            </a:r>
            <a:r>
              <a:rPr lang="en-US" sz="2200" b="1" smtClean="0">
                <a:solidFill>
                  <a:srgbClr val="FF0000"/>
                </a:solidFill>
                <a:latin typeface="Arial" panose="020B0604020202020204" pitchFamily="34" charset="0"/>
                <a:cs typeface="Arial" panose="020B0604020202020204" pitchFamily="34" charset="0"/>
              </a:rPr>
              <a:t> </a:t>
            </a:r>
            <a:r>
              <a:rPr lang="en-US" sz="2200" b="1" smtClean="0">
                <a:solidFill>
                  <a:srgbClr val="008000"/>
                </a:solidFill>
                <a:latin typeface="Arial" panose="020B0604020202020204" pitchFamily="34" charset="0"/>
                <a:cs typeface="Arial" panose="020B0604020202020204" pitchFamily="34" charset="0"/>
              </a:rPr>
              <a:t>(NĐ 107)</a:t>
            </a:r>
            <a:endParaRPr lang="en-US" sz="2200" b="1">
              <a:solidFill>
                <a:srgbClr val="008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23649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1000"/>
              </a:spcBef>
              <a:spcAft>
                <a:spcPts val="0"/>
              </a:spcAft>
              <a:buClr>
                <a:srgbClr val="FF0000"/>
              </a:buClr>
              <a:buFont typeface="+mj-lt"/>
              <a:buAutoNum type="arabicPeriod" startAt="3"/>
              <a:defRPr/>
            </a:pPr>
            <a:r>
              <a:rPr lang="vi-VN" sz="2000" b="1" kern="0" smtClean="0">
                <a:solidFill>
                  <a:srgbClr val="FF0066"/>
                </a:solidFill>
                <a:latin typeface="Arial" charset="0"/>
              </a:rPr>
              <a:t>Số </a:t>
            </a:r>
            <a:r>
              <a:rPr lang="vi-VN" sz="2000" b="1" kern="0">
                <a:solidFill>
                  <a:srgbClr val="FF0066"/>
                </a:solidFill>
                <a:latin typeface="Arial" charset="0"/>
              </a:rPr>
              <a:t>lượng Phó Chánh Thanh tra </a:t>
            </a:r>
            <a:r>
              <a:rPr lang="vi-VN" sz="2000" b="1" kern="0" smtClean="0">
                <a:solidFill>
                  <a:srgbClr val="FF0066"/>
                </a:solidFill>
                <a:latin typeface="Arial" charset="0"/>
              </a:rPr>
              <a:t>sở</a:t>
            </a:r>
            <a:endParaRPr lang="en-US" sz="2000" b="1" kern="0" smtClean="0">
              <a:solidFill>
                <a:srgbClr val="FF0066"/>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000" b="1" kern="0" smtClean="0">
                <a:solidFill>
                  <a:srgbClr val="0000FF"/>
                </a:solidFill>
                <a:latin typeface="Arial" charset="0"/>
              </a:rPr>
              <a:t>Thanh </a:t>
            </a:r>
            <a:r>
              <a:rPr lang="vi-VN" sz="2000" b="1" kern="0">
                <a:solidFill>
                  <a:srgbClr val="0000FF"/>
                </a:solidFill>
                <a:latin typeface="Arial" charset="0"/>
              </a:rPr>
              <a:t>tra sở có </a:t>
            </a:r>
            <a:r>
              <a:rPr lang="vi-VN" sz="2000" b="1" kern="0">
                <a:solidFill>
                  <a:srgbClr val="008000"/>
                </a:solidFill>
                <a:latin typeface="Arial" charset="0"/>
              </a:rPr>
              <a:t>dưới 08 biên chế công chức được bố trí 01 Phó Chánh Thanh </a:t>
            </a:r>
            <a:r>
              <a:rPr lang="vi-VN" sz="2000" b="1" kern="0" smtClean="0">
                <a:solidFill>
                  <a:srgbClr val="008000"/>
                </a:solidFill>
                <a:latin typeface="Arial" charset="0"/>
              </a:rPr>
              <a:t>tra;</a:t>
            </a:r>
            <a:endParaRPr lang="en-US" sz="2000" b="1" kern="0" smtClean="0">
              <a:solidFill>
                <a:srgbClr val="008000"/>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lphaLcParenR"/>
              <a:defRPr/>
            </a:pPr>
            <a:r>
              <a:rPr lang="vi-VN" sz="2000" b="1" kern="0" smtClean="0">
                <a:solidFill>
                  <a:srgbClr val="0000FF"/>
                </a:solidFill>
                <a:latin typeface="Arial" charset="0"/>
              </a:rPr>
              <a:t>Thanh </a:t>
            </a:r>
            <a:r>
              <a:rPr lang="vi-VN" sz="2000" b="1" kern="0">
                <a:solidFill>
                  <a:srgbClr val="0000FF"/>
                </a:solidFill>
                <a:latin typeface="Arial" charset="0"/>
              </a:rPr>
              <a:t>tra sở có từ 08 biên chế công chức trở lên được bố trí không quá 02 Phó Chánh Thanh </a:t>
            </a:r>
            <a:r>
              <a:rPr lang="vi-VN" sz="2000" b="1" kern="0" smtClean="0">
                <a:solidFill>
                  <a:srgbClr val="0000FF"/>
                </a:solidFill>
                <a:latin typeface="Arial" charset="0"/>
              </a:rPr>
              <a:t>tra.</a:t>
            </a:r>
            <a:endParaRPr lang="en-US" sz="20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mj-lt"/>
              <a:buAutoNum type="arabicPeriod" startAt="4"/>
              <a:defRPr/>
            </a:pPr>
            <a:r>
              <a:rPr lang="vi-VN" sz="2000" b="1" kern="0" smtClean="0">
                <a:solidFill>
                  <a:srgbClr val="FF0066"/>
                </a:solidFill>
                <a:latin typeface="Arial" charset="0"/>
              </a:rPr>
              <a:t>Số </a:t>
            </a:r>
            <a:r>
              <a:rPr lang="vi-VN" sz="2000" b="1" kern="0">
                <a:solidFill>
                  <a:srgbClr val="FF0066"/>
                </a:solidFill>
                <a:latin typeface="Arial" charset="0"/>
              </a:rPr>
              <a:t>lượng Phó Chánh Văn phòng sở </a:t>
            </a:r>
            <a:r>
              <a:rPr lang="vi-VN" sz="2000" b="1" kern="0">
                <a:solidFill>
                  <a:srgbClr val="0000FF"/>
                </a:solidFill>
                <a:latin typeface="Arial" charset="0"/>
              </a:rPr>
              <a:t>được thực hiện như quy định tại khoản 2 Điều </a:t>
            </a:r>
            <a:r>
              <a:rPr lang="vi-VN" sz="2000" b="1" kern="0" smtClean="0">
                <a:solidFill>
                  <a:srgbClr val="0000FF"/>
                </a:solidFill>
                <a:latin typeface="Arial" charset="0"/>
              </a:rPr>
              <a:t>này.</a:t>
            </a:r>
            <a:endParaRPr lang="en-US" sz="2000" b="1" kern="0" smtClean="0">
              <a:solidFill>
                <a:srgbClr val="0000FF"/>
              </a:solidFill>
              <a:latin typeface="Arial" charset="0"/>
            </a:endParaRPr>
          </a:p>
          <a:p>
            <a:pPr marL="579438" indent="-457200" algn="just" eaLnBrk="1" hangingPunct="1">
              <a:lnSpc>
                <a:spcPct val="106000"/>
              </a:lnSpc>
              <a:spcBef>
                <a:spcPts val="600"/>
              </a:spcBef>
              <a:spcAft>
                <a:spcPts val="0"/>
              </a:spcAft>
              <a:buClr>
                <a:schemeClr val="tx1">
                  <a:lumMod val="50000"/>
                  <a:lumOff val="50000"/>
                </a:schemeClr>
              </a:buClr>
              <a:buFont typeface="+mj-lt"/>
              <a:buAutoNum type="arabicPeriod" startAt="4"/>
              <a:defRPr/>
            </a:pPr>
            <a:r>
              <a:rPr lang="vi-VN" sz="1700" b="1" kern="0" smtClean="0">
                <a:solidFill>
                  <a:schemeClr val="tx1">
                    <a:lumMod val="50000"/>
                    <a:lumOff val="50000"/>
                  </a:schemeClr>
                </a:solidFill>
                <a:latin typeface="Arial" charset="0"/>
              </a:rPr>
              <a:t>Số </a:t>
            </a:r>
            <a:r>
              <a:rPr lang="vi-VN" sz="1700" b="1" kern="0">
                <a:solidFill>
                  <a:schemeClr val="tx1">
                    <a:lumMod val="50000"/>
                    <a:lumOff val="50000"/>
                  </a:schemeClr>
                </a:solidFill>
                <a:latin typeface="Arial" charset="0"/>
              </a:rPr>
              <a:t>lượng Phó Chi cục trưởng thuộc </a:t>
            </a:r>
            <a:r>
              <a:rPr lang="vi-VN" sz="1700" b="1" kern="0" smtClean="0">
                <a:solidFill>
                  <a:schemeClr val="tx1">
                    <a:lumMod val="50000"/>
                    <a:lumOff val="50000"/>
                  </a:schemeClr>
                </a:solidFill>
                <a:latin typeface="Arial" charset="0"/>
              </a:rPr>
              <a:t>sở</a:t>
            </a:r>
            <a:endParaRPr lang="en-US" sz="1700" b="1" kern="0" smtClean="0">
              <a:solidFill>
                <a:schemeClr val="tx1">
                  <a:lumMod val="50000"/>
                  <a:lumOff val="50000"/>
                </a:schemeClr>
              </a:solidFill>
              <a:latin typeface="Arial" charset="0"/>
            </a:endParaRPr>
          </a:p>
          <a:p>
            <a:pPr marL="579438" indent="-457200" algn="just" eaLnBrk="1" hangingPunct="1">
              <a:lnSpc>
                <a:spcPct val="106000"/>
              </a:lnSpc>
              <a:spcBef>
                <a:spcPts val="600"/>
              </a:spcBef>
              <a:spcAft>
                <a:spcPts val="0"/>
              </a:spcAft>
              <a:buClr>
                <a:schemeClr val="tx1">
                  <a:lumMod val="50000"/>
                  <a:lumOff val="50000"/>
                </a:schemeClr>
              </a:buClr>
              <a:buFont typeface="+mj-lt"/>
              <a:buAutoNum type="alphaLcParenR"/>
              <a:defRPr/>
            </a:pPr>
            <a:r>
              <a:rPr lang="vi-VN" sz="1700" b="1" kern="0" smtClean="0">
                <a:solidFill>
                  <a:schemeClr val="tx1">
                    <a:lumMod val="50000"/>
                    <a:lumOff val="50000"/>
                  </a:schemeClr>
                </a:solidFill>
                <a:latin typeface="Arial" charset="0"/>
              </a:rPr>
              <a:t>Chi </a:t>
            </a:r>
            <a:r>
              <a:rPr lang="vi-VN" sz="1700" b="1" kern="0">
                <a:solidFill>
                  <a:schemeClr val="tx1">
                    <a:lumMod val="50000"/>
                    <a:lumOff val="50000"/>
                  </a:schemeClr>
                </a:solidFill>
                <a:latin typeface="Arial" charset="0"/>
              </a:rPr>
              <a:t>cục có từ 01 đến 03 phòng và tương đương được bố trí 01 Phó Chi cục </a:t>
            </a:r>
            <a:r>
              <a:rPr lang="vi-VN" sz="1700" b="1" kern="0" smtClean="0">
                <a:solidFill>
                  <a:schemeClr val="tx1">
                    <a:lumMod val="50000"/>
                    <a:lumOff val="50000"/>
                  </a:schemeClr>
                </a:solidFill>
                <a:latin typeface="Arial" charset="0"/>
              </a:rPr>
              <a:t>trưởng;</a:t>
            </a:r>
            <a:endParaRPr lang="en-US" sz="1700" b="1" kern="0" smtClean="0">
              <a:solidFill>
                <a:schemeClr val="tx1">
                  <a:lumMod val="50000"/>
                  <a:lumOff val="50000"/>
                </a:schemeClr>
              </a:solidFill>
              <a:latin typeface="Arial" charset="0"/>
            </a:endParaRPr>
          </a:p>
          <a:p>
            <a:pPr marL="579438" indent="-457200" algn="just" eaLnBrk="1" hangingPunct="1">
              <a:lnSpc>
                <a:spcPct val="106000"/>
              </a:lnSpc>
              <a:spcBef>
                <a:spcPts val="600"/>
              </a:spcBef>
              <a:spcAft>
                <a:spcPts val="0"/>
              </a:spcAft>
              <a:buClr>
                <a:schemeClr val="tx1">
                  <a:lumMod val="50000"/>
                  <a:lumOff val="50000"/>
                </a:schemeClr>
              </a:buClr>
              <a:buFont typeface="+mj-lt"/>
              <a:buAutoNum type="alphaLcParenR"/>
              <a:defRPr/>
            </a:pPr>
            <a:r>
              <a:rPr lang="vi-VN" sz="1700" b="1" kern="0" smtClean="0">
                <a:solidFill>
                  <a:schemeClr val="tx1">
                    <a:lumMod val="50000"/>
                    <a:lumOff val="50000"/>
                  </a:schemeClr>
                </a:solidFill>
                <a:latin typeface="Arial" charset="0"/>
              </a:rPr>
              <a:t>Chi </a:t>
            </a:r>
            <a:r>
              <a:rPr lang="vi-VN" sz="1700" b="1" kern="0">
                <a:solidFill>
                  <a:schemeClr val="tx1">
                    <a:lumMod val="50000"/>
                    <a:lumOff val="50000"/>
                  </a:schemeClr>
                </a:solidFill>
                <a:latin typeface="Arial" charset="0"/>
              </a:rPr>
              <a:t>cục không có phòng hoặc có từ 04 phòng và tương đương trở lên được bố trí không quá 02 Phó Chi cục </a:t>
            </a:r>
            <a:r>
              <a:rPr lang="vi-VN" sz="1700" b="1" kern="0" smtClean="0">
                <a:solidFill>
                  <a:schemeClr val="tx1">
                    <a:lumMod val="50000"/>
                    <a:lumOff val="50000"/>
                  </a:schemeClr>
                </a:solidFill>
                <a:latin typeface="Arial" charset="0"/>
              </a:rPr>
              <a:t>trưởng.</a:t>
            </a:r>
            <a:endParaRPr lang="en-US" sz="1700" b="1" kern="0" smtClean="0">
              <a:solidFill>
                <a:schemeClr val="tx1">
                  <a:lumMod val="50000"/>
                  <a:lumOff val="50000"/>
                </a:schemeClr>
              </a:solidFill>
              <a:latin typeface="Arial" charset="0"/>
            </a:endParaRPr>
          </a:p>
          <a:p>
            <a:pPr marL="579438" indent="-457200" algn="just" eaLnBrk="1" hangingPunct="1">
              <a:lnSpc>
                <a:spcPct val="106000"/>
              </a:lnSpc>
              <a:spcBef>
                <a:spcPts val="600"/>
              </a:spcBef>
              <a:spcAft>
                <a:spcPts val="0"/>
              </a:spcAft>
              <a:buClr>
                <a:schemeClr val="tx1">
                  <a:lumMod val="50000"/>
                  <a:lumOff val="50000"/>
                </a:schemeClr>
              </a:buClr>
              <a:buFont typeface="+mj-lt"/>
              <a:buAutoNum type="arabicPeriod" startAt="6"/>
              <a:defRPr/>
            </a:pPr>
            <a:r>
              <a:rPr lang="vi-VN" sz="1700" b="1" kern="0" smtClean="0">
                <a:solidFill>
                  <a:schemeClr val="tx1">
                    <a:lumMod val="50000"/>
                    <a:lumOff val="50000"/>
                  </a:schemeClr>
                </a:solidFill>
                <a:latin typeface="Arial" charset="0"/>
              </a:rPr>
              <a:t>Số </a:t>
            </a:r>
            <a:r>
              <a:rPr lang="vi-VN" sz="1700" b="1" kern="0">
                <a:solidFill>
                  <a:schemeClr val="tx1">
                    <a:lumMod val="50000"/>
                    <a:lumOff val="50000"/>
                  </a:schemeClr>
                </a:solidFill>
                <a:latin typeface="Arial" charset="0"/>
              </a:rPr>
              <a:t>lượng Phó Trưởng phòng thuộc chi cục thuộc </a:t>
            </a:r>
            <a:r>
              <a:rPr lang="vi-VN" sz="1700" b="1" kern="0" smtClean="0">
                <a:solidFill>
                  <a:schemeClr val="tx1">
                    <a:lumMod val="50000"/>
                    <a:lumOff val="50000"/>
                  </a:schemeClr>
                </a:solidFill>
                <a:latin typeface="Arial" charset="0"/>
              </a:rPr>
              <a:t>sở</a:t>
            </a:r>
            <a:endParaRPr lang="en-US" sz="1700" b="1" kern="0" smtClean="0">
              <a:solidFill>
                <a:schemeClr val="tx1">
                  <a:lumMod val="50000"/>
                  <a:lumOff val="50000"/>
                </a:schemeClr>
              </a:solidFill>
              <a:latin typeface="Arial" charset="0"/>
            </a:endParaRPr>
          </a:p>
          <a:p>
            <a:pPr marL="579438" indent="-457200" algn="just" eaLnBrk="1" hangingPunct="1">
              <a:lnSpc>
                <a:spcPct val="106000"/>
              </a:lnSpc>
              <a:spcBef>
                <a:spcPts val="600"/>
              </a:spcBef>
              <a:spcAft>
                <a:spcPts val="0"/>
              </a:spcAft>
              <a:buClr>
                <a:schemeClr val="tx1">
                  <a:lumMod val="50000"/>
                  <a:lumOff val="50000"/>
                </a:schemeClr>
              </a:buClr>
              <a:buFont typeface="+mj-lt"/>
              <a:buAutoNum type="alphaLcParenR"/>
              <a:defRPr/>
            </a:pPr>
            <a:r>
              <a:rPr lang="vi-VN" sz="1700" b="1" kern="0" smtClean="0">
                <a:solidFill>
                  <a:schemeClr val="tx1">
                    <a:lumMod val="50000"/>
                    <a:lumOff val="50000"/>
                  </a:schemeClr>
                </a:solidFill>
                <a:latin typeface="Arial" charset="0"/>
              </a:rPr>
              <a:t>Phòng </a:t>
            </a:r>
            <a:r>
              <a:rPr lang="vi-VN" sz="1700" b="1" kern="0">
                <a:solidFill>
                  <a:schemeClr val="tx1">
                    <a:lumMod val="50000"/>
                    <a:lumOff val="50000"/>
                  </a:schemeClr>
                </a:solidFill>
                <a:latin typeface="Arial" charset="0"/>
              </a:rPr>
              <a:t>có dưới 07 biên chế công chức được bố trí 01 </a:t>
            </a:r>
            <a:r>
              <a:rPr lang="vi-VN" sz="1700" b="1" kern="0" smtClean="0">
                <a:solidFill>
                  <a:schemeClr val="tx1">
                    <a:lumMod val="50000"/>
                    <a:lumOff val="50000"/>
                  </a:schemeClr>
                </a:solidFill>
                <a:latin typeface="Arial" charset="0"/>
              </a:rPr>
              <a:t>P</a:t>
            </a:r>
            <a:r>
              <a:rPr lang="en-US" sz="1700" b="1" kern="0" smtClean="0">
                <a:solidFill>
                  <a:schemeClr val="tx1">
                    <a:lumMod val="50000"/>
                    <a:lumOff val="50000"/>
                  </a:schemeClr>
                </a:solidFill>
                <a:latin typeface="Arial" charset="0"/>
              </a:rPr>
              <a:t>. TP</a:t>
            </a:r>
            <a:r>
              <a:rPr lang="vi-VN" sz="1700" b="1" kern="0" smtClean="0">
                <a:solidFill>
                  <a:schemeClr val="tx1">
                    <a:lumMod val="50000"/>
                    <a:lumOff val="50000"/>
                  </a:schemeClr>
                </a:solidFill>
                <a:latin typeface="Arial" charset="0"/>
              </a:rPr>
              <a:t>;</a:t>
            </a:r>
            <a:endParaRPr lang="en-US" sz="1700" b="1" kern="0" smtClean="0">
              <a:solidFill>
                <a:schemeClr val="tx1">
                  <a:lumMod val="50000"/>
                  <a:lumOff val="50000"/>
                </a:schemeClr>
              </a:solidFill>
              <a:latin typeface="Arial" charset="0"/>
            </a:endParaRPr>
          </a:p>
          <a:p>
            <a:pPr marL="579438" indent="-457200" algn="just" eaLnBrk="1" hangingPunct="1">
              <a:lnSpc>
                <a:spcPct val="106000"/>
              </a:lnSpc>
              <a:spcBef>
                <a:spcPts val="600"/>
              </a:spcBef>
              <a:spcAft>
                <a:spcPts val="0"/>
              </a:spcAft>
              <a:buClr>
                <a:schemeClr val="tx1">
                  <a:lumMod val="50000"/>
                  <a:lumOff val="50000"/>
                </a:schemeClr>
              </a:buClr>
              <a:buFont typeface="+mj-lt"/>
              <a:buAutoNum type="alphaLcParenR"/>
              <a:defRPr/>
            </a:pPr>
            <a:r>
              <a:rPr lang="vi-VN" sz="1700" b="1" kern="0" smtClean="0">
                <a:solidFill>
                  <a:schemeClr val="tx1">
                    <a:lumMod val="50000"/>
                    <a:lumOff val="50000"/>
                  </a:schemeClr>
                </a:solidFill>
                <a:latin typeface="Arial" charset="0"/>
              </a:rPr>
              <a:t>Phòng </a:t>
            </a:r>
            <a:r>
              <a:rPr lang="vi-VN" sz="1700" b="1" kern="0">
                <a:solidFill>
                  <a:schemeClr val="tx1">
                    <a:lumMod val="50000"/>
                    <a:lumOff val="50000"/>
                  </a:schemeClr>
                </a:solidFill>
                <a:latin typeface="Arial" charset="0"/>
              </a:rPr>
              <a:t>có từ 07 biên chế công chức trở lên được bố trí không quá 02 </a:t>
            </a:r>
            <a:r>
              <a:rPr lang="vi-VN" sz="1700" b="1" kern="0" smtClean="0">
                <a:solidFill>
                  <a:schemeClr val="tx1">
                    <a:lumMod val="50000"/>
                    <a:lumOff val="50000"/>
                  </a:schemeClr>
                </a:solidFill>
                <a:latin typeface="Arial" charset="0"/>
              </a:rPr>
              <a:t>P</a:t>
            </a:r>
            <a:r>
              <a:rPr lang="en-US" sz="1700" b="1" kern="0" smtClean="0">
                <a:solidFill>
                  <a:schemeClr val="tx1">
                    <a:lumMod val="50000"/>
                    <a:lumOff val="50000"/>
                  </a:schemeClr>
                </a:solidFill>
                <a:latin typeface="Arial" charset="0"/>
              </a:rPr>
              <a:t>.TP</a:t>
            </a:r>
            <a:r>
              <a:rPr lang="vi-VN" sz="1700" b="1" kern="0" smtClean="0">
                <a:solidFill>
                  <a:schemeClr val="tx1">
                    <a:lumMod val="50000"/>
                    <a:lumOff val="50000"/>
                  </a:schemeClr>
                </a:solidFill>
                <a:latin typeface="Arial" charset="0"/>
              </a:rPr>
              <a:t>.</a:t>
            </a:r>
            <a:endParaRPr lang="en-US" sz="1700" b="1" kern="0">
              <a:solidFill>
                <a:schemeClr val="tx1">
                  <a:lumMod val="50000"/>
                  <a:lumOff val="50000"/>
                </a:schemeClr>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200"/>
              </a:spcBef>
              <a:spcAft>
                <a:spcPts val="0"/>
              </a:spcAft>
              <a:defRPr/>
            </a:pPr>
            <a:r>
              <a:rPr lang="vi-VN" sz="2200" b="1" smtClean="0">
                <a:solidFill>
                  <a:srgbClr val="FF0000"/>
                </a:solidFill>
                <a:latin typeface="Arial" panose="020B0604020202020204" pitchFamily="34" charset="0"/>
                <a:cs typeface="Arial" panose="020B0604020202020204" pitchFamily="34" charset="0"/>
              </a:rPr>
              <a:t>Điều </a:t>
            </a:r>
            <a:r>
              <a:rPr lang="vi-VN" sz="2200" b="1">
                <a:solidFill>
                  <a:srgbClr val="FF0000"/>
                </a:solidFill>
                <a:latin typeface="Arial" panose="020B0604020202020204" pitchFamily="34" charset="0"/>
                <a:cs typeface="Arial" panose="020B0604020202020204" pitchFamily="34" charset="0"/>
              </a:rPr>
              <a:t>6. Người đứng đầu, cấp phó của người đứng đầu sở và số lượng cấp phó của các tổ chức, đơn vị thuộc </a:t>
            </a:r>
            <a:r>
              <a:rPr lang="vi-VN" sz="2200" b="1" smtClean="0">
                <a:solidFill>
                  <a:srgbClr val="FF0000"/>
                </a:solidFill>
                <a:latin typeface="Arial" panose="020B0604020202020204" pitchFamily="34" charset="0"/>
                <a:cs typeface="Arial" panose="020B0604020202020204" pitchFamily="34" charset="0"/>
              </a:rPr>
              <a:t>sở</a:t>
            </a:r>
            <a:r>
              <a:rPr lang="en-US" sz="2200" b="1" smtClean="0">
                <a:solidFill>
                  <a:srgbClr val="FF0000"/>
                </a:solidFill>
                <a:latin typeface="Arial" panose="020B0604020202020204" pitchFamily="34" charset="0"/>
                <a:cs typeface="Arial" panose="020B0604020202020204" pitchFamily="34" charset="0"/>
              </a:rPr>
              <a:t> </a:t>
            </a:r>
            <a:r>
              <a:rPr lang="en-US" sz="2200" b="1" smtClean="0">
                <a:solidFill>
                  <a:srgbClr val="008000"/>
                </a:solidFill>
                <a:latin typeface="Arial" panose="020B0604020202020204" pitchFamily="34" charset="0"/>
                <a:cs typeface="Arial" panose="020B0604020202020204" pitchFamily="34" charset="0"/>
              </a:rPr>
              <a:t>(NĐ 107)</a:t>
            </a:r>
            <a:endParaRPr lang="en-US" sz="2200" b="1">
              <a:solidFill>
                <a:srgbClr val="008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23140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Sở </a:t>
            </a:r>
            <a:r>
              <a:rPr lang="vi-VN" sz="2400" b="1" kern="0">
                <a:solidFill>
                  <a:srgbClr val="0000FF"/>
                </a:solidFill>
                <a:latin typeface="Arial" charset="0"/>
              </a:rPr>
              <a:t>thuộc </a:t>
            </a:r>
            <a:r>
              <a:rPr lang="vi-VN" sz="2400" b="1" kern="0" smtClean="0">
                <a:solidFill>
                  <a:srgbClr val="0000FF"/>
                </a:solidFill>
                <a:latin typeface="Arial" charset="0"/>
              </a:rPr>
              <a:t>UBND </a:t>
            </a:r>
            <a:r>
              <a:rPr lang="vi-VN" sz="2400" b="1" kern="0">
                <a:solidFill>
                  <a:srgbClr val="0000FF"/>
                </a:solidFill>
                <a:latin typeface="Arial" charset="0"/>
              </a:rPr>
              <a:t>cấp tỉnh làm việc theo chế độ thủ trưởng và theo Quy chế làm việc của </a:t>
            </a:r>
            <a:r>
              <a:rPr lang="vi-VN" sz="2400" b="1" kern="0" smtClean="0">
                <a:solidFill>
                  <a:srgbClr val="0000FF"/>
                </a:solidFill>
                <a:latin typeface="Arial" charset="0"/>
              </a:rPr>
              <a:t>UBND </a:t>
            </a:r>
            <a:r>
              <a:rPr lang="vi-VN" sz="2400" b="1" kern="0">
                <a:solidFill>
                  <a:srgbClr val="0000FF"/>
                </a:solidFill>
                <a:latin typeface="Arial" charset="0"/>
              </a:rPr>
              <a:t>cấp tỉnh, bảo đảm nguyên tắc tập trung dân </a:t>
            </a:r>
            <a:r>
              <a:rPr lang="vi-VN" sz="2400" b="1" kern="0" smtClean="0">
                <a:solidFill>
                  <a:srgbClr val="0000FF"/>
                </a:solidFill>
                <a:latin typeface="Arial" charset="0"/>
              </a:rPr>
              <a:t>chủ.</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400" b="1" kern="0" smtClean="0">
                <a:solidFill>
                  <a:srgbClr val="0000FF"/>
                </a:solidFill>
                <a:latin typeface="Arial" charset="0"/>
              </a:rPr>
              <a:t>Căn </a:t>
            </a:r>
            <a:r>
              <a:rPr lang="vi-VN" sz="2400" b="1" kern="0">
                <a:solidFill>
                  <a:srgbClr val="0000FF"/>
                </a:solidFill>
                <a:latin typeface="Arial" charset="0"/>
              </a:rPr>
              <a:t>cứ các quy định của pháp luật và phân công của </a:t>
            </a:r>
            <a:r>
              <a:rPr lang="vi-VN" sz="2400" b="1" kern="0" smtClean="0">
                <a:solidFill>
                  <a:srgbClr val="0000FF"/>
                </a:solidFill>
                <a:latin typeface="Arial" charset="0"/>
              </a:rPr>
              <a:t>UBND </a:t>
            </a:r>
            <a:r>
              <a:rPr lang="vi-VN" sz="2400" b="1" kern="0">
                <a:solidFill>
                  <a:srgbClr val="0000FF"/>
                </a:solidFill>
                <a:latin typeface="Arial" charset="0"/>
              </a:rPr>
              <a:t>cấp tỉnh, Giám đốc sở ban hành Quy chế làm việc của sở và chỉ đạo, kiểm tra việc thực hiện quy định </a:t>
            </a:r>
            <a:r>
              <a:rPr lang="vi-VN" sz="2400" b="1" kern="0" smtClean="0">
                <a:solidFill>
                  <a:srgbClr val="0000FF"/>
                </a:solidFill>
                <a:latin typeface="Arial" charset="0"/>
              </a:rPr>
              <a:t>đó.</a:t>
            </a:r>
            <a:endParaRPr lang="en-US" sz="24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000"/>
              </a:spcBef>
              <a:spcAft>
                <a:spcPts val="0"/>
              </a:spcAft>
              <a:defRPr/>
            </a:pPr>
            <a:r>
              <a:rPr lang="vi-VN" sz="2500" b="1" smtClean="0">
                <a:solidFill>
                  <a:srgbClr val="FF0000"/>
                </a:solidFill>
                <a:latin typeface="Arial" panose="020B0604020202020204" pitchFamily="34" charset="0"/>
                <a:cs typeface="Arial" panose="020B0604020202020204" pitchFamily="34" charset="0"/>
              </a:rPr>
              <a:t>Điều </a:t>
            </a:r>
            <a:r>
              <a:rPr lang="vi-VN" sz="2500" b="1">
                <a:solidFill>
                  <a:srgbClr val="FF0000"/>
                </a:solidFill>
                <a:latin typeface="Arial" panose="020B0604020202020204" pitchFamily="34" charset="0"/>
                <a:cs typeface="Arial" panose="020B0604020202020204" pitchFamily="34" charset="0"/>
              </a:rPr>
              <a:t>7. Chế độ làm việc của sở và trách nhiệm của Giám đốc sở</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5416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4031013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3"/>
              <a:defRPr/>
            </a:pPr>
            <a:r>
              <a:rPr lang="vi-VN" sz="2000" b="1" kern="0" smtClean="0">
                <a:solidFill>
                  <a:srgbClr val="0000FF"/>
                </a:solidFill>
                <a:latin typeface="Arial" charset="0"/>
              </a:rPr>
              <a:t>Giám </a:t>
            </a:r>
            <a:r>
              <a:rPr lang="vi-VN" sz="2000" b="1" kern="0">
                <a:solidFill>
                  <a:srgbClr val="0000FF"/>
                </a:solidFill>
                <a:latin typeface="Arial" charset="0"/>
              </a:rPr>
              <a:t>đốc sở </a:t>
            </a:r>
            <a:r>
              <a:rPr lang="vi-VN" sz="2000" b="1" kern="0">
                <a:solidFill>
                  <a:srgbClr val="FF0066"/>
                </a:solidFill>
                <a:latin typeface="Arial" charset="0"/>
              </a:rPr>
              <a:t>chịu trách nhiệm trước </a:t>
            </a:r>
            <a:r>
              <a:rPr lang="vi-VN" sz="2000" b="1" kern="0" smtClean="0">
                <a:solidFill>
                  <a:srgbClr val="FF0066"/>
                </a:solidFill>
                <a:latin typeface="Arial" charset="0"/>
              </a:rPr>
              <a:t>UBND, </a:t>
            </a:r>
            <a:r>
              <a:rPr lang="vi-VN" sz="2000" b="1" kern="0">
                <a:solidFill>
                  <a:srgbClr val="FF0066"/>
                </a:solidFill>
                <a:latin typeface="Arial" charset="0"/>
              </a:rPr>
              <a:t>Chủ tịch </a:t>
            </a:r>
            <a:r>
              <a:rPr lang="vi-VN" sz="2000" b="1" kern="0" smtClean="0">
                <a:solidFill>
                  <a:srgbClr val="FF0066"/>
                </a:solidFill>
                <a:latin typeface="Arial" charset="0"/>
              </a:rPr>
              <a:t>UBND </a:t>
            </a:r>
            <a:r>
              <a:rPr lang="vi-VN" sz="2000" b="1" kern="0">
                <a:solidFill>
                  <a:srgbClr val="FF0066"/>
                </a:solidFill>
                <a:latin typeface="Arial" charset="0"/>
              </a:rPr>
              <a:t>cấp tỉnh</a:t>
            </a:r>
            <a:r>
              <a:rPr lang="vi-VN" sz="2000" b="1" kern="0">
                <a:solidFill>
                  <a:srgbClr val="0000FF"/>
                </a:solidFill>
                <a:latin typeface="Arial" charset="0"/>
              </a:rPr>
              <a:t> trong việc thực hiện chức năng, nhiệm vụ, quyền hạn quản lý nhà nước về ngành, lĩnh vực ở địa phương và các công việc được </a:t>
            </a:r>
            <a:r>
              <a:rPr lang="vi-VN" sz="2000" b="1" kern="0" smtClean="0">
                <a:solidFill>
                  <a:srgbClr val="0000FF"/>
                </a:solidFill>
                <a:latin typeface="Arial" charset="0"/>
              </a:rPr>
              <a:t>UBND, </a:t>
            </a:r>
            <a:r>
              <a:rPr lang="vi-VN" sz="2000" b="1" kern="0">
                <a:solidFill>
                  <a:srgbClr val="0000FF"/>
                </a:solidFill>
                <a:latin typeface="Arial" charset="0"/>
              </a:rPr>
              <a:t>Chủ tịch </a:t>
            </a:r>
            <a:r>
              <a:rPr lang="vi-VN" sz="2000" b="1" kern="0" smtClean="0">
                <a:solidFill>
                  <a:srgbClr val="0000FF"/>
                </a:solidFill>
                <a:latin typeface="Arial" charset="0"/>
              </a:rPr>
              <a:t>UBND </a:t>
            </a:r>
            <a:r>
              <a:rPr lang="vi-VN" sz="2000" b="1" kern="0">
                <a:solidFill>
                  <a:srgbClr val="0000FF"/>
                </a:solidFill>
                <a:latin typeface="Arial" charset="0"/>
              </a:rPr>
              <a:t>cấp tỉnh phân công hoặc ủy </a:t>
            </a:r>
            <a:r>
              <a:rPr lang="vi-VN" sz="2000" b="1" kern="0" smtClean="0">
                <a:solidFill>
                  <a:srgbClr val="0000FF"/>
                </a:solidFill>
                <a:latin typeface="Arial" charset="0"/>
              </a:rPr>
              <a:t>quyền;</a:t>
            </a:r>
            <a:endParaRPr lang="en-US" sz="2000" b="1" kern="0" smtClean="0">
              <a:solidFill>
                <a:srgbClr val="0000FF"/>
              </a:solidFill>
              <a:latin typeface="Arial" charset="0"/>
            </a:endParaRPr>
          </a:p>
          <a:p>
            <a:pPr marL="569913" indent="-342900" algn="just" eaLnBrk="1" hangingPunct="1">
              <a:lnSpc>
                <a:spcPct val="114000"/>
              </a:lnSpc>
              <a:spcBef>
                <a:spcPts val="1200"/>
              </a:spcBef>
              <a:spcAft>
                <a:spcPts val="0"/>
              </a:spcAft>
              <a:buClr>
                <a:srgbClr val="FF0000"/>
              </a:buClr>
              <a:buFont typeface="Wingdings" panose="05000000000000000000" pitchFamily="2" charset="2"/>
              <a:buChar char="§"/>
              <a:defRPr/>
            </a:pPr>
            <a:r>
              <a:rPr lang="vi-VN" sz="2000" b="1" kern="0" smtClean="0">
                <a:solidFill>
                  <a:srgbClr val="FF0066"/>
                </a:solidFill>
                <a:latin typeface="Arial" charset="0"/>
              </a:rPr>
              <a:t>không </a:t>
            </a:r>
            <a:r>
              <a:rPr lang="vi-VN" sz="2000" b="1" kern="0">
                <a:solidFill>
                  <a:srgbClr val="FF0066"/>
                </a:solidFill>
                <a:latin typeface="Arial" charset="0"/>
              </a:rPr>
              <a:t>chuyển công việc thuộc nhiệm vụ, quyền hạn</a:t>
            </a:r>
            <a:r>
              <a:rPr lang="vi-VN" sz="2000" b="1" kern="0">
                <a:solidFill>
                  <a:srgbClr val="0000FF"/>
                </a:solidFill>
                <a:latin typeface="Arial" charset="0"/>
              </a:rPr>
              <a:t> của mình lên </a:t>
            </a:r>
            <a:r>
              <a:rPr lang="vi-VN" sz="2000" b="1" kern="0" smtClean="0">
                <a:solidFill>
                  <a:srgbClr val="0000FF"/>
                </a:solidFill>
                <a:latin typeface="Arial" charset="0"/>
              </a:rPr>
              <a:t>UBND, </a:t>
            </a:r>
            <a:r>
              <a:rPr lang="vi-VN" sz="2000" b="1" kern="0">
                <a:solidFill>
                  <a:srgbClr val="0000FF"/>
                </a:solidFill>
                <a:latin typeface="Arial" charset="0"/>
              </a:rPr>
              <a:t>Chủ tịch </a:t>
            </a:r>
            <a:r>
              <a:rPr lang="vi-VN" sz="2000" b="1" kern="0" smtClean="0">
                <a:solidFill>
                  <a:srgbClr val="0000FF"/>
                </a:solidFill>
                <a:latin typeface="Arial" charset="0"/>
              </a:rPr>
              <a:t>UBND </a:t>
            </a:r>
            <a:r>
              <a:rPr lang="vi-VN" sz="2000" b="1" kern="0">
                <a:solidFill>
                  <a:srgbClr val="0000FF"/>
                </a:solidFill>
                <a:latin typeface="Arial" charset="0"/>
              </a:rPr>
              <a:t>cấp </a:t>
            </a:r>
            <a:r>
              <a:rPr lang="vi-VN" sz="2000" b="1" kern="0" smtClean="0">
                <a:solidFill>
                  <a:srgbClr val="0000FF"/>
                </a:solidFill>
                <a:latin typeface="Arial" charset="0"/>
              </a:rPr>
              <a:t>tỉnh.</a:t>
            </a:r>
            <a:endParaRPr lang="en-US" sz="2000" b="1" kern="0" smtClean="0">
              <a:solidFill>
                <a:srgbClr val="0000FF"/>
              </a:solidFill>
              <a:latin typeface="Arial" charset="0"/>
            </a:endParaRPr>
          </a:p>
          <a:p>
            <a:pPr marL="569913" indent="-342900" algn="just" eaLnBrk="1" hangingPunct="1">
              <a:lnSpc>
                <a:spcPct val="114000"/>
              </a:lnSpc>
              <a:spcBef>
                <a:spcPts val="1200"/>
              </a:spcBef>
              <a:spcAft>
                <a:spcPts val="0"/>
              </a:spcAft>
              <a:buClr>
                <a:srgbClr val="FF0000"/>
              </a:buClr>
              <a:buFont typeface="Wingdings" panose="05000000000000000000" pitchFamily="2" charset="2"/>
              <a:buChar char="§"/>
              <a:defRPr/>
            </a:pPr>
            <a:r>
              <a:rPr lang="vi-VN" sz="2000" b="1" kern="0" smtClean="0">
                <a:solidFill>
                  <a:srgbClr val="FF0066"/>
                </a:solidFill>
                <a:latin typeface="Arial" charset="0"/>
              </a:rPr>
              <a:t>Đối </a:t>
            </a:r>
            <a:r>
              <a:rPr lang="vi-VN" sz="2000" b="1" kern="0">
                <a:solidFill>
                  <a:srgbClr val="FF0066"/>
                </a:solidFill>
                <a:latin typeface="Arial" charset="0"/>
              </a:rPr>
              <a:t>với những vấn đề vượt quá thẩm quyền hoặc đúng thẩm quyền nhưng không đủ khả năng và điều kiện để giải quyết</a:t>
            </a:r>
            <a:r>
              <a:rPr lang="vi-VN" sz="2000" b="1" kern="0">
                <a:solidFill>
                  <a:srgbClr val="0000FF"/>
                </a:solidFill>
                <a:latin typeface="Arial" charset="0"/>
              </a:rPr>
              <a:t> thì Giám đốc sở phải chủ động làm việc với Giám đốc sở có liên quan để hoàn chỉnh hồ sơ trình </a:t>
            </a:r>
            <a:r>
              <a:rPr lang="vi-VN" sz="2000" b="1" kern="0" smtClean="0">
                <a:solidFill>
                  <a:srgbClr val="0000FF"/>
                </a:solidFill>
                <a:latin typeface="Arial" charset="0"/>
              </a:rPr>
              <a:t>UBND, </a:t>
            </a:r>
            <a:r>
              <a:rPr lang="vi-VN" sz="2000" b="1" kern="0">
                <a:solidFill>
                  <a:srgbClr val="0000FF"/>
                </a:solidFill>
                <a:latin typeface="Arial" charset="0"/>
              </a:rPr>
              <a:t>Chủ tịch </a:t>
            </a:r>
            <a:r>
              <a:rPr lang="vi-VN" sz="2000" b="1" kern="0" smtClean="0">
                <a:solidFill>
                  <a:srgbClr val="0000FF"/>
                </a:solidFill>
                <a:latin typeface="Arial" charset="0"/>
              </a:rPr>
              <a:t>UBND </a:t>
            </a:r>
            <a:r>
              <a:rPr lang="vi-VN" sz="2000" b="1" kern="0">
                <a:solidFill>
                  <a:srgbClr val="0000FF"/>
                </a:solidFill>
                <a:latin typeface="Arial" charset="0"/>
              </a:rPr>
              <a:t>cấp tỉnh xem xét, quyết định</a:t>
            </a:r>
            <a:r>
              <a:rPr lang="vi-VN" sz="2000" b="1" kern="0" smtClean="0">
                <a:solidFill>
                  <a:srgbClr val="0000FF"/>
                </a:solidFill>
                <a:latin typeface="Arial" charset="0"/>
              </a:rPr>
              <a:t>;</a:t>
            </a:r>
            <a:endParaRPr lang="en-US" sz="2000" b="1" kern="0" smtClean="0">
              <a:solidFill>
                <a:srgbClr val="0000FF"/>
              </a:solidFill>
              <a:latin typeface="Arial" charset="0"/>
            </a:endParaRPr>
          </a:p>
          <a:p>
            <a:pPr marL="569913" indent="-342900" algn="just" eaLnBrk="1" hangingPunct="1">
              <a:lnSpc>
                <a:spcPct val="114000"/>
              </a:lnSpc>
              <a:spcBef>
                <a:spcPts val="1200"/>
              </a:spcBef>
              <a:spcAft>
                <a:spcPts val="0"/>
              </a:spcAft>
              <a:buClr>
                <a:srgbClr val="FF0000"/>
              </a:buClr>
              <a:buFont typeface="Wingdings" panose="05000000000000000000" pitchFamily="2" charset="2"/>
              <a:buChar char="§"/>
              <a:defRPr/>
            </a:pPr>
            <a:r>
              <a:rPr lang="vi-VN" sz="2000" b="1" kern="0" smtClean="0">
                <a:solidFill>
                  <a:srgbClr val="0000FF"/>
                </a:solidFill>
                <a:latin typeface="Arial" charset="0"/>
              </a:rPr>
              <a:t>thực </a:t>
            </a:r>
            <a:r>
              <a:rPr lang="vi-VN" sz="2000" b="1" kern="0">
                <a:solidFill>
                  <a:srgbClr val="0000FF"/>
                </a:solidFill>
                <a:latin typeface="Arial" charset="0"/>
              </a:rPr>
              <a:t>hành tiết kiệm, chống lãng phí và chịu trách nhiệm khi để xảy ra tham nhũng, gây thiệt hại trong tổ chức, đơn vị thuộc quyền quản lý của mình</a:t>
            </a:r>
            <a:r>
              <a:rPr lang="vi-VN"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000"/>
              </a:spcBef>
              <a:spcAft>
                <a:spcPts val="0"/>
              </a:spcAft>
              <a:defRPr/>
            </a:pPr>
            <a:r>
              <a:rPr lang="vi-VN" sz="2500" b="1" smtClean="0">
                <a:solidFill>
                  <a:srgbClr val="FF0000"/>
                </a:solidFill>
                <a:latin typeface="Arial" panose="020B0604020202020204" pitchFamily="34" charset="0"/>
                <a:cs typeface="Arial" panose="020B0604020202020204" pitchFamily="34" charset="0"/>
              </a:rPr>
              <a:t>Điều </a:t>
            </a:r>
            <a:r>
              <a:rPr lang="vi-VN" sz="2500" b="1">
                <a:solidFill>
                  <a:srgbClr val="FF0000"/>
                </a:solidFill>
                <a:latin typeface="Arial" panose="020B0604020202020204" pitchFamily="34" charset="0"/>
                <a:cs typeface="Arial" panose="020B0604020202020204" pitchFamily="34" charset="0"/>
              </a:rPr>
              <a:t>7. Chế độ làm việc của sở và trách nhiệm của Giám đốc sở</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64626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Font typeface="Wingdings" pitchFamily="2" charset="2"/>
              <a:buAutoNum type="arabicPeriod"/>
              <a:defRPr sz="2600">
                <a:solidFill>
                  <a:schemeClr val="tx1"/>
                </a:solidFill>
                <a:latin typeface="Verdana" pitchFamily="34" charset="0"/>
              </a:defRPr>
            </a:lvl1pPr>
            <a:lvl2pPr marL="631825" indent="-242888" algn="l" eaLnBrk="0" hangingPunct="0">
              <a:spcBef>
                <a:spcPct val="20000"/>
              </a:spcBef>
              <a:buClr>
                <a:schemeClr val="accent2"/>
              </a:buClr>
              <a:buFont typeface="Wingdings" pitchFamily="2" charset="2"/>
              <a:buChar char="¤"/>
              <a:defRPr sz="2200">
                <a:solidFill>
                  <a:schemeClr val="tx1"/>
                </a:solidFill>
                <a:latin typeface="Verdana" pitchFamily="34" charset="0"/>
              </a:defRPr>
            </a:lvl2pPr>
            <a:lvl3pPr marL="973138" indent="-193675" algn="l" eaLnBrk="0" hangingPunct="0">
              <a:spcBef>
                <a:spcPct val="20000"/>
              </a:spcBef>
              <a:buClr>
                <a:schemeClr val="accent2"/>
              </a:buClr>
              <a:buFont typeface="Wingdings" pitchFamily="2" charset="2"/>
              <a:buChar char="£"/>
              <a:defRPr sz="2000">
                <a:solidFill>
                  <a:schemeClr val="tx1"/>
                </a:solidFill>
                <a:latin typeface="Verdana" pitchFamily="34" charset="0"/>
              </a:defRPr>
            </a:lvl3pPr>
            <a:lvl4pPr marL="1363663" indent="-193675" algn="l" eaLnBrk="0" hangingPunct="0">
              <a:spcBef>
                <a:spcPct val="20000"/>
              </a:spcBef>
              <a:buClr>
                <a:schemeClr val="accent2"/>
              </a:buClr>
              <a:buFont typeface="Wingdings" pitchFamily="2" charset="2"/>
              <a:buChar char="n"/>
              <a:defRPr sz="1700">
                <a:solidFill>
                  <a:schemeClr val="tx1"/>
                </a:solidFill>
                <a:latin typeface="Verdana" pitchFamily="34" charset="0"/>
              </a:defRPr>
            </a:lvl4pPr>
            <a:lvl5pPr marL="1752600" indent="-193675" algn="l" eaLnBrk="0" hangingPunct="0">
              <a:spcBef>
                <a:spcPct val="25000"/>
              </a:spcBef>
              <a:buClr>
                <a:schemeClr val="accent2"/>
              </a:buClr>
              <a:buFont typeface="Wingdings" pitchFamily="2" charset="2"/>
              <a:buChar char="§"/>
              <a:defRPr sz="1700">
                <a:solidFill>
                  <a:schemeClr val="tx1"/>
                </a:solidFill>
                <a:latin typeface="Verdana" pitchFamily="34" charset="0"/>
              </a:defRPr>
            </a:lvl5pPr>
            <a:lvl6pPr marL="22098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6pPr>
            <a:lvl7pPr marL="26670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7pPr>
            <a:lvl8pPr marL="31242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8pPr>
            <a:lvl9pPr marL="35814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9pPr>
          </a:lstStyle>
          <a:p>
            <a:pPr algn="r" eaLnBrk="1" hangingPunct="1">
              <a:spcBef>
                <a:spcPct val="0"/>
              </a:spcBef>
              <a:buClrTx/>
              <a:buFontTx/>
              <a:buNone/>
            </a:pPr>
            <a:fld id="{401D7986-1564-476C-A50C-A9B2CC491E81}" type="slidenum">
              <a:rPr lang="en-US" altLang="en-US" sz="1000" smtClean="0">
                <a:latin typeface="Arial Black" pitchFamily="34" charset="0"/>
              </a:rPr>
              <a:pPr algn="r" eaLnBrk="1" hangingPunct="1">
                <a:spcBef>
                  <a:spcPct val="0"/>
                </a:spcBef>
                <a:buClrTx/>
                <a:buFontTx/>
                <a:buNone/>
              </a:pPr>
              <a:t>3</a:t>
            </a:fld>
            <a:endParaRPr lang="en-US" altLang="en-US" sz="1000" smtClean="0">
              <a:latin typeface="Arial Black" pitchFamily="34" charset="0"/>
            </a:endParaRPr>
          </a:p>
        </p:txBody>
      </p:sp>
      <p:sp>
        <p:nvSpPr>
          <p:cNvPr id="4099" name="Rectangle 2"/>
          <p:cNvSpPr>
            <a:spLocks noGrp="1" noChangeArrowheads="1"/>
          </p:cNvSpPr>
          <p:nvPr>
            <p:ph type="title"/>
          </p:nvPr>
        </p:nvSpPr>
        <p:spPr>
          <a:xfrm>
            <a:off x="82553" y="1981200"/>
            <a:ext cx="8985248" cy="2971800"/>
          </a:xfrm>
          <a:noFill/>
        </p:spPr>
        <p:txBody>
          <a:bodyPr tIns="155850" bIns="77925" anchor="ctr"/>
          <a:lstStyle/>
          <a:p>
            <a:pPr marL="119063" indent="-1588" algn="ctr" eaLnBrk="1" hangingPunct="1">
              <a:lnSpc>
                <a:spcPct val="120000"/>
              </a:lnSpc>
              <a:spcBef>
                <a:spcPts val="2200"/>
              </a:spcBef>
              <a:spcAft>
                <a:spcPts val="0"/>
              </a:spcAft>
              <a:defRPr/>
            </a:pPr>
            <a:r>
              <a:rPr lang="en-US" sz="3000" b="1" smtClean="0">
                <a:solidFill>
                  <a:srgbClr val="008000"/>
                </a:solidFill>
                <a:latin typeface="Arial" panose="020B0604020202020204" pitchFamily="34" charset="0"/>
                <a:cs typeface="Arial" panose="020B0604020202020204" pitchFamily="34" charset="0"/>
              </a:rPr>
              <a:t>Nghị </a:t>
            </a:r>
            <a:r>
              <a:rPr lang="en-US" sz="3000" b="1">
                <a:solidFill>
                  <a:srgbClr val="008000"/>
                </a:solidFill>
                <a:latin typeface="Arial" panose="020B0604020202020204" pitchFamily="34" charset="0"/>
                <a:cs typeface="Arial" panose="020B0604020202020204" pitchFamily="34" charset="0"/>
              </a:rPr>
              <a:t>định số 24/2014/NĐ-CP </a:t>
            </a:r>
            <a:r>
              <a:rPr lang="en-US" sz="3000" b="1" smtClean="0">
                <a:solidFill>
                  <a:srgbClr val="008000"/>
                </a:solidFill>
                <a:latin typeface="Arial" panose="020B0604020202020204" pitchFamily="34" charset="0"/>
                <a:cs typeface="Arial" panose="020B0604020202020204" pitchFamily="34" charset="0"/>
              </a:rPr>
              <a:t/>
            </a:r>
            <a:br>
              <a:rPr lang="en-US" sz="3000" b="1" smtClean="0">
                <a:solidFill>
                  <a:srgbClr val="008000"/>
                </a:solidFill>
                <a:latin typeface="Arial" panose="020B0604020202020204" pitchFamily="34" charset="0"/>
                <a:cs typeface="Arial" panose="020B0604020202020204" pitchFamily="34" charset="0"/>
              </a:rPr>
            </a:br>
            <a:r>
              <a:rPr lang="en-US" sz="3000" b="1" smtClean="0">
                <a:solidFill>
                  <a:srgbClr val="FF0066"/>
                </a:solidFill>
                <a:latin typeface="Arial" panose="020B0604020202020204" pitchFamily="34" charset="0"/>
                <a:cs typeface="Arial" panose="020B0604020202020204" pitchFamily="34" charset="0"/>
              </a:rPr>
              <a:t>và </a:t>
            </a:r>
            <a:r>
              <a:rPr lang="en-US" sz="3000" b="1">
                <a:solidFill>
                  <a:srgbClr val="FF0066"/>
                </a:solidFill>
                <a:latin typeface="Arial" panose="020B0604020202020204" pitchFamily="34" charset="0"/>
                <a:cs typeface="Arial" panose="020B0604020202020204" pitchFamily="34" charset="0"/>
              </a:rPr>
              <a:t>Nghị định số 107/2020/NĐ-CP </a:t>
            </a:r>
            <a:r>
              <a:rPr lang="en-US" sz="3000" b="1" smtClean="0">
                <a:solidFill>
                  <a:srgbClr val="FF0066"/>
                </a:solidFill>
                <a:latin typeface="Arial" panose="020B0604020202020204" pitchFamily="34" charset="0"/>
                <a:cs typeface="Arial" panose="020B0604020202020204" pitchFamily="34" charset="0"/>
              </a:rPr>
              <a:t/>
            </a:r>
            <a:br>
              <a:rPr lang="en-US" sz="3000" b="1" smtClean="0">
                <a:solidFill>
                  <a:srgbClr val="FF0066"/>
                </a:solidFill>
                <a:latin typeface="Arial" panose="020B0604020202020204" pitchFamily="34" charset="0"/>
                <a:cs typeface="Arial" panose="020B0604020202020204" pitchFamily="34" charset="0"/>
              </a:rPr>
            </a:br>
            <a:r>
              <a:rPr lang="en-US" sz="3000" b="1" smtClean="0">
                <a:solidFill>
                  <a:srgbClr val="0000FF"/>
                </a:solidFill>
                <a:latin typeface="Arial" panose="020B0604020202020204" pitchFamily="34" charset="0"/>
                <a:cs typeface="Arial" panose="020B0604020202020204" pitchFamily="34" charset="0"/>
              </a:rPr>
              <a:t>của </a:t>
            </a:r>
            <a:r>
              <a:rPr lang="en-US" sz="3000" b="1">
                <a:solidFill>
                  <a:srgbClr val="0000FF"/>
                </a:solidFill>
                <a:latin typeface="Arial" panose="020B0604020202020204" pitchFamily="34" charset="0"/>
                <a:cs typeface="Arial" panose="020B0604020202020204" pitchFamily="34" charset="0"/>
              </a:rPr>
              <a:t>Chính phủ </a:t>
            </a:r>
            <a:r>
              <a:rPr lang="en-US" sz="3000" b="1" smtClean="0">
                <a:solidFill>
                  <a:srgbClr val="0000FF"/>
                </a:solidFill>
                <a:latin typeface="Arial" panose="020B0604020202020204" pitchFamily="34" charset="0"/>
                <a:cs typeface="Arial" panose="020B0604020202020204" pitchFamily="34" charset="0"/>
              </a:rPr>
              <a:t>quy </a:t>
            </a:r>
            <a:r>
              <a:rPr lang="en-US" sz="3000" b="1">
                <a:solidFill>
                  <a:srgbClr val="0000FF"/>
                </a:solidFill>
                <a:latin typeface="Arial" panose="020B0604020202020204" pitchFamily="34" charset="0"/>
                <a:cs typeface="Arial" panose="020B0604020202020204" pitchFamily="34" charset="0"/>
              </a:rPr>
              <a:t>định tổ chức </a:t>
            </a:r>
            <a:r>
              <a:rPr lang="en-US" sz="3000" b="1" smtClean="0">
                <a:solidFill>
                  <a:srgbClr val="0000FF"/>
                </a:solidFill>
                <a:latin typeface="Arial" panose="020B0604020202020204" pitchFamily="34" charset="0"/>
                <a:cs typeface="Arial" panose="020B0604020202020204" pitchFamily="34" charset="0"/>
              </a:rPr>
              <a:t>các </a:t>
            </a:r>
            <a:r>
              <a:rPr lang="en-US" sz="3000" b="1">
                <a:solidFill>
                  <a:srgbClr val="0000FF"/>
                </a:solidFill>
                <a:latin typeface="Arial" panose="020B0604020202020204" pitchFamily="34" charset="0"/>
                <a:cs typeface="Arial" panose="020B0604020202020204" pitchFamily="34" charset="0"/>
              </a:rPr>
              <a:t>cơ quan chuyên môn thuộc UBND tỉnh, </a:t>
            </a:r>
            <a:r>
              <a:rPr lang="en-US" sz="3000" b="1" smtClean="0">
                <a:solidFill>
                  <a:srgbClr val="0000FF"/>
                </a:solidFill>
                <a:latin typeface="Arial" panose="020B0604020202020204" pitchFamily="34" charset="0"/>
                <a:cs typeface="Arial" panose="020B0604020202020204" pitchFamily="34" charset="0"/>
              </a:rPr>
              <a:t>thành </a:t>
            </a:r>
            <a:r>
              <a:rPr lang="en-US" sz="3000" b="1">
                <a:solidFill>
                  <a:srgbClr val="0000FF"/>
                </a:solidFill>
                <a:latin typeface="Arial" panose="020B0604020202020204" pitchFamily="34" charset="0"/>
                <a:cs typeface="Arial" panose="020B0604020202020204" pitchFamily="34" charset="0"/>
              </a:rPr>
              <a:t>phố </a:t>
            </a:r>
            <a:r>
              <a:rPr lang="en-US" sz="3000" b="1" smtClean="0">
                <a:solidFill>
                  <a:srgbClr val="0000FF"/>
                </a:solidFill>
                <a:latin typeface="Arial" panose="020B0604020202020204" pitchFamily="34" charset="0"/>
                <a:cs typeface="Arial" panose="020B0604020202020204" pitchFamily="34" charset="0"/>
              </a:rPr>
              <a:t/>
            </a:r>
            <a:br>
              <a:rPr lang="en-US" sz="3000" b="1" smtClean="0">
                <a:solidFill>
                  <a:srgbClr val="0000FF"/>
                </a:solidFill>
                <a:latin typeface="Arial" panose="020B0604020202020204" pitchFamily="34" charset="0"/>
                <a:cs typeface="Arial" panose="020B0604020202020204" pitchFamily="34" charset="0"/>
              </a:rPr>
            </a:br>
            <a:r>
              <a:rPr lang="en-US" sz="3000" b="1" smtClean="0">
                <a:solidFill>
                  <a:srgbClr val="0000FF"/>
                </a:solidFill>
                <a:latin typeface="Arial" panose="020B0604020202020204" pitchFamily="34" charset="0"/>
                <a:cs typeface="Arial" panose="020B0604020202020204" pitchFamily="34" charset="0"/>
              </a:rPr>
              <a:t>trực </a:t>
            </a:r>
            <a:r>
              <a:rPr lang="en-US" sz="3000" b="1">
                <a:solidFill>
                  <a:srgbClr val="0000FF"/>
                </a:solidFill>
                <a:latin typeface="Arial" panose="020B0604020202020204" pitchFamily="34" charset="0"/>
                <a:cs typeface="Arial" panose="020B0604020202020204" pitchFamily="34" charset="0"/>
              </a:rPr>
              <a:t>thuộc trung </a:t>
            </a:r>
            <a:r>
              <a:rPr lang="en-US" sz="3000" b="1" smtClean="0">
                <a:solidFill>
                  <a:srgbClr val="0000FF"/>
                </a:solidFill>
                <a:latin typeface="Arial" panose="020B0604020202020204" pitchFamily="34" charset="0"/>
                <a:cs typeface="Arial" panose="020B0604020202020204" pitchFamily="34" charset="0"/>
              </a:rPr>
              <a:t>ương</a:t>
            </a:r>
            <a:endParaRPr lang="en-US" sz="3000" b="1">
              <a:solidFill>
                <a:srgbClr val="0000FF"/>
              </a:solidFill>
              <a:latin typeface="Arial" panose="020B0604020202020204" pitchFamily="34" charset="0"/>
              <a:cs typeface="Arial" panose="020B0604020202020204" pitchFamily="34" charset="0"/>
            </a:endParaRPr>
          </a:p>
        </p:txBody>
      </p:sp>
      <p:pic>
        <p:nvPicPr>
          <p:cNvPr id="4100" name="Picture 7"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267451"/>
            <a:ext cx="3024188"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67039" y="6267451"/>
            <a:ext cx="3024187"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0"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78526" y="6267451"/>
            <a:ext cx="3165475"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3" descr="Tr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15" descr="Tr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3750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p:cNvSpPr txBox="1">
            <a:spLocks noChangeArrowheads="1"/>
          </p:cNvSpPr>
          <p:nvPr/>
        </p:nvSpPr>
        <p:spPr bwMode="auto">
          <a:xfrm>
            <a:off x="574675" y="190500"/>
            <a:ext cx="8001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a:lstStyle>
          <a:p>
            <a:pPr algn="ctr" eaLnBrk="1" hangingPunct="1">
              <a:spcBef>
                <a:spcPct val="20000"/>
              </a:spcBef>
              <a:spcAft>
                <a:spcPct val="20000"/>
              </a:spcAft>
            </a:pPr>
            <a:r>
              <a:rPr lang="en-US" altLang="en-US" sz="3000" b="1" kern="0" smtClean="0">
                <a:solidFill>
                  <a:srgbClr val="0000FF"/>
                </a:solidFill>
                <a:latin typeface="VNI-Franko" pitchFamily="2" charset="0"/>
              </a:rPr>
              <a:t>SÔÛ GIAÙO DUÏC VAØ ÑAØO TAÏO</a:t>
            </a:r>
          </a:p>
        </p:txBody>
      </p:sp>
    </p:spTree>
    <p:extLst>
      <p:ext uri="{BB962C8B-B14F-4D97-AF65-F5344CB8AC3E}">
        <p14:creationId xmlns:p14="http://schemas.microsoft.com/office/powerpoint/2010/main" val="170289471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2000"/>
              </a:lnSpc>
              <a:spcBef>
                <a:spcPts val="800"/>
              </a:spcBef>
              <a:spcAft>
                <a:spcPts val="0"/>
              </a:spcAft>
              <a:buClr>
                <a:srgbClr val="FF0000"/>
              </a:buClr>
              <a:buFont typeface="+mj-lt"/>
              <a:buAutoNum type="arabicPeriod" startAt="4"/>
              <a:defRPr/>
            </a:pPr>
            <a:r>
              <a:rPr lang="vi-VN" sz="2200" b="1" kern="0" smtClean="0">
                <a:solidFill>
                  <a:srgbClr val="0000FF"/>
                </a:solidFill>
                <a:latin typeface="Arial" charset="0"/>
              </a:rPr>
              <a:t>Giám </a:t>
            </a:r>
            <a:r>
              <a:rPr lang="vi-VN" sz="2200" b="1" kern="0">
                <a:solidFill>
                  <a:srgbClr val="0000FF"/>
                </a:solidFill>
                <a:latin typeface="Arial" charset="0"/>
              </a:rPr>
              <a:t>đốc sở </a:t>
            </a:r>
            <a:r>
              <a:rPr lang="vi-VN" sz="2200" b="1" kern="0">
                <a:solidFill>
                  <a:srgbClr val="008000"/>
                </a:solidFill>
                <a:latin typeface="Arial" charset="0"/>
              </a:rPr>
              <a:t>có trách </a:t>
            </a:r>
            <a:r>
              <a:rPr lang="vi-VN" sz="2200" b="1" kern="0" smtClean="0">
                <a:solidFill>
                  <a:srgbClr val="008000"/>
                </a:solidFill>
                <a:latin typeface="Arial" charset="0"/>
              </a:rPr>
              <a:t>nhiệm</a:t>
            </a:r>
            <a:r>
              <a:rPr lang="en-US" sz="2200" b="1" kern="0" smtClean="0">
                <a:solidFill>
                  <a:srgbClr val="008000"/>
                </a:solidFill>
                <a:latin typeface="Arial" charset="0"/>
              </a:rPr>
              <a:t>:</a:t>
            </a:r>
          </a:p>
          <a:p>
            <a:pPr marL="579438" indent="-457200" algn="just" eaLnBrk="1" hangingPunct="1">
              <a:lnSpc>
                <a:spcPct val="112000"/>
              </a:lnSpc>
              <a:spcBef>
                <a:spcPts val="800"/>
              </a:spcBef>
              <a:spcAft>
                <a:spcPts val="0"/>
              </a:spcAft>
              <a:buClr>
                <a:srgbClr val="FF0000"/>
              </a:buClr>
              <a:buFont typeface="Wingdings" panose="05000000000000000000" pitchFamily="2" charset="2"/>
              <a:buChar char="§"/>
              <a:defRPr/>
            </a:pPr>
            <a:r>
              <a:rPr lang="vi-VN" sz="2200" b="1" kern="0" smtClean="0">
                <a:solidFill>
                  <a:srgbClr val="FF0066"/>
                </a:solidFill>
                <a:latin typeface="Arial" charset="0"/>
              </a:rPr>
              <a:t>báo </a:t>
            </a:r>
            <a:r>
              <a:rPr lang="vi-VN" sz="2200" b="1" kern="0">
                <a:solidFill>
                  <a:srgbClr val="FF0066"/>
                </a:solidFill>
                <a:latin typeface="Arial" charset="0"/>
              </a:rPr>
              <a:t>cáo </a:t>
            </a:r>
            <a:r>
              <a:rPr lang="vi-VN" sz="2200" b="1" kern="0">
                <a:solidFill>
                  <a:srgbClr val="0000FF"/>
                </a:solidFill>
                <a:latin typeface="Arial" charset="0"/>
              </a:rPr>
              <a:t>với </a:t>
            </a:r>
            <a:r>
              <a:rPr lang="en-US" sz="2200" b="1" kern="0" smtClean="0">
                <a:solidFill>
                  <a:srgbClr val="0000FF"/>
                </a:solidFill>
                <a:latin typeface="Arial" charset="0"/>
              </a:rPr>
              <a:t>UBND</a:t>
            </a:r>
            <a:r>
              <a:rPr lang="vi-VN" sz="2200" b="1" kern="0" smtClean="0">
                <a:solidFill>
                  <a:srgbClr val="0000FF"/>
                </a:solidFill>
                <a:latin typeface="Arial" charset="0"/>
              </a:rPr>
              <a:t>, </a:t>
            </a:r>
            <a:r>
              <a:rPr lang="vi-VN" sz="2200" b="1" kern="0">
                <a:solidFill>
                  <a:srgbClr val="0000FF"/>
                </a:solidFill>
                <a:latin typeface="Arial" charset="0"/>
              </a:rPr>
              <a:t>Chủ tịch </a:t>
            </a:r>
            <a:r>
              <a:rPr lang="en-US" sz="2200" b="1" kern="0" smtClean="0">
                <a:solidFill>
                  <a:srgbClr val="0000FF"/>
                </a:solidFill>
                <a:latin typeface="Arial" charset="0"/>
              </a:rPr>
              <a:t>UBND </a:t>
            </a:r>
            <a:r>
              <a:rPr lang="vi-VN" sz="2200" b="1" kern="0" smtClean="0">
                <a:solidFill>
                  <a:srgbClr val="0000FF"/>
                </a:solidFill>
                <a:latin typeface="Arial" charset="0"/>
              </a:rPr>
              <a:t>cấp </a:t>
            </a:r>
            <a:r>
              <a:rPr lang="vi-VN" sz="2200" b="1" kern="0">
                <a:solidFill>
                  <a:srgbClr val="0000FF"/>
                </a:solidFill>
                <a:latin typeface="Arial" charset="0"/>
              </a:rPr>
              <a:t>tỉnh; Bộ, cơ quan ngang Bộ về tổ chức, hoạt động của cơ quan </a:t>
            </a:r>
            <a:r>
              <a:rPr lang="vi-VN" sz="2200" b="1" kern="0" smtClean="0">
                <a:solidFill>
                  <a:srgbClr val="0000FF"/>
                </a:solidFill>
                <a:latin typeface="Arial" charset="0"/>
              </a:rPr>
              <a:t>mình;</a:t>
            </a:r>
            <a:endParaRPr lang="en-US" sz="2200" b="1" kern="0" smtClean="0">
              <a:solidFill>
                <a:srgbClr val="0000FF"/>
              </a:solidFill>
              <a:latin typeface="Arial" charset="0"/>
            </a:endParaRPr>
          </a:p>
          <a:p>
            <a:pPr marL="579438" indent="-457200" algn="just" eaLnBrk="1" hangingPunct="1">
              <a:lnSpc>
                <a:spcPct val="112000"/>
              </a:lnSpc>
              <a:spcBef>
                <a:spcPts val="800"/>
              </a:spcBef>
              <a:spcAft>
                <a:spcPts val="0"/>
              </a:spcAft>
              <a:buClr>
                <a:srgbClr val="FF0000"/>
              </a:buClr>
              <a:buFont typeface="Wingdings" panose="05000000000000000000" pitchFamily="2" charset="2"/>
              <a:buChar char="§"/>
              <a:defRPr/>
            </a:pPr>
            <a:r>
              <a:rPr lang="vi-VN" sz="2200" b="1" kern="0" smtClean="0">
                <a:solidFill>
                  <a:srgbClr val="FF0066"/>
                </a:solidFill>
                <a:latin typeface="Arial" charset="0"/>
              </a:rPr>
              <a:t>báo </a:t>
            </a:r>
            <a:r>
              <a:rPr lang="vi-VN" sz="2200" b="1" kern="0">
                <a:solidFill>
                  <a:srgbClr val="FF0066"/>
                </a:solidFill>
                <a:latin typeface="Arial" charset="0"/>
              </a:rPr>
              <a:t>cáo </a:t>
            </a:r>
            <a:r>
              <a:rPr lang="vi-VN" sz="2200" b="1" kern="0">
                <a:solidFill>
                  <a:srgbClr val="0000FF"/>
                </a:solidFill>
                <a:latin typeface="Arial" charset="0"/>
              </a:rPr>
              <a:t>công tác trước </a:t>
            </a:r>
            <a:r>
              <a:rPr lang="en-US" sz="2200" b="1" kern="0" smtClean="0">
                <a:solidFill>
                  <a:srgbClr val="0000FF"/>
                </a:solidFill>
                <a:latin typeface="Arial" charset="0"/>
              </a:rPr>
              <a:t>HĐND </a:t>
            </a:r>
            <a:r>
              <a:rPr lang="vi-VN" sz="2200" b="1" kern="0" smtClean="0">
                <a:solidFill>
                  <a:srgbClr val="0000FF"/>
                </a:solidFill>
                <a:latin typeface="Arial" charset="0"/>
              </a:rPr>
              <a:t>và </a:t>
            </a:r>
            <a:r>
              <a:rPr lang="en-US" sz="2200" b="1" kern="0" smtClean="0">
                <a:solidFill>
                  <a:srgbClr val="0000FF"/>
                </a:solidFill>
                <a:latin typeface="Arial" charset="0"/>
              </a:rPr>
              <a:t>UBND </a:t>
            </a:r>
            <a:r>
              <a:rPr lang="vi-VN" sz="2200" b="1" kern="0" smtClean="0">
                <a:solidFill>
                  <a:srgbClr val="0000FF"/>
                </a:solidFill>
                <a:latin typeface="Arial" charset="0"/>
              </a:rPr>
              <a:t>cấp </a:t>
            </a:r>
            <a:r>
              <a:rPr lang="vi-VN" sz="2200" b="1" kern="0">
                <a:solidFill>
                  <a:srgbClr val="0000FF"/>
                </a:solidFill>
                <a:latin typeface="Arial" charset="0"/>
              </a:rPr>
              <a:t>tỉnh khi có yêu cầu; </a:t>
            </a:r>
            <a:r>
              <a:rPr lang="vi-VN" sz="2200" b="1" kern="0">
                <a:solidFill>
                  <a:srgbClr val="FF0066"/>
                </a:solidFill>
                <a:latin typeface="Arial" charset="0"/>
              </a:rPr>
              <a:t>cung cấp tài liệu </a:t>
            </a:r>
            <a:r>
              <a:rPr lang="vi-VN" sz="2200" b="1" kern="0">
                <a:solidFill>
                  <a:srgbClr val="0000FF"/>
                </a:solidFill>
                <a:latin typeface="Arial" charset="0"/>
              </a:rPr>
              <a:t>cần thiết theo yêu cầu của </a:t>
            </a:r>
            <a:r>
              <a:rPr lang="en-US" sz="2200" b="1" kern="0" smtClean="0">
                <a:solidFill>
                  <a:srgbClr val="0000FF"/>
                </a:solidFill>
                <a:latin typeface="Arial" charset="0"/>
              </a:rPr>
              <a:t>HĐND </a:t>
            </a:r>
            <a:r>
              <a:rPr lang="vi-VN" sz="2200" b="1" kern="0" smtClean="0">
                <a:solidFill>
                  <a:srgbClr val="0000FF"/>
                </a:solidFill>
                <a:latin typeface="Arial" charset="0"/>
              </a:rPr>
              <a:t>cấp </a:t>
            </a:r>
            <a:r>
              <a:rPr lang="vi-VN" sz="2200" b="1" kern="0">
                <a:solidFill>
                  <a:srgbClr val="0000FF"/>
                </a:solidFill>
                <a:latin typeface="Arial" charset="0"/>
              </a:rPr>
              <a:t>tỉnh; </a:t>
            </a:r>
            <a:r>
              <a:rPr lang="vi-VN" sz="2200" b="1" kern="0">
                <a:solidFill>
                  <a:srgbClr val="FF0066"/>
                </a:solidFill>
                <a:latin typeface="Arial" charset="0"/>
              </a:rPr>
              <a:t>trả lời kiến nghị </a:t>
            </a:r>
            <a:r>
              <a:rPr lang="vi-VN" sz="2200" b="1" kern="0">
                <a:solidFill>
                  <a:srgbClr val="0000FF"/>
                </a:solidFill>
                <a:latin typeface="Arial" charset="0"/>
              </a:rPr>
              <a:t>của cử tri, chất vấn của đại biểu </a:t>
            </a:r>
            <a:r>
              <a:rPr lang="en-US" sz="2200" b="1" kern="0" smtClean="0">
                <a:solidFill>
                  <a:srgbClr val="0000FF"/>
                </a:solidFill>
                <a:latin typeface="Arial" charset="0"/>
              </a:rPr>
              <a:t>HĐND </a:t>
            </a:r>
            <a:r>
              <a:rPr lang="vi-VN" sz="2200" b="1" kern="0" smtClean="0">
                <a:solidFill>
                  <a:srgbClr val="0000FF"/>
                </a:solidFill>
                <a:latin typeface="Arial" charset="0"/>
              </a:rPr>
              <a:t>cấp </a:t>
            </a:r>
            <a:r>
              <a:rPr lang="vi-VN" sz="2200" b="1" kern="0">
                <a:solidFill>
                  <a:srgbClr val="0000FF"/>
                </a:solidFill>
                <a:latin typeface="Arial" charset="0"/>
              </a:rPr>
              <a:t>tỉnh về những vấn đề trong phạm vi ngành, lĩnh vực quản </a:t>
            </a:r>
            <a:r>
              <a:rPr lang="vi-VN" sz="2200" b="1" kern="0" smtClean="0">
                <a:solidFill>
                  <a:srgbClr val="0000FF"/>
                </a:solidFill>
                <a:latin typeface="Arial" charset="0"/>
              </a:rPr>
              <a:t>lý;</a:t>
            </a:r>
            <a:endParaRPr lang="en-US" sz="2200" b="1" kern="0" smtClean="0">
              <a:solidFill>
                <a:srgbClr val="0000FF"/>
              </a:solidFill>
              <a:latin typeface="Arial" charset="0"/>
            </a:endParaRPr>
          </a:p>
          <a:p>
            <a:pPr marL="579438" indent="-457200" algn="just" eaLnBrk="1" hangingPunct="1">
              <a:lnSpc>
                <a:spcPct val="112000"/>
              </a:lnSpc>
              <a:spcBef>
                <a:spcPts val="800"/>
              </a:spcBef>
              <a:spcAft>
                <a:spcPts val="0"/>
              </a:spcAft>
              <a:buClr>
                <a:srgbClr val="FF0000"/>
              </a:buClr>
              <a:buFont typeface="Wingdings" panose="05000000000000000000" pitchFamily="2" charset="2"/>
              <a:buChar char="§"/>
              <a:defRPr/>
            </a:pPr>
            <a:r>
              <a:rPr lang="vi-VN" sz="2200" b="1" kern="0" smtClean="0">
                <a:solidFill>
                  <a:srgbClr val="FF0066"/>
                </a:solidFill>
                <a:latin typeface="Arial" charset="0"/>
              </a:rPr>
              <a:t>phối </a:t>
            </a:r>
            <a:r>
              <a:rPr lang="vi-VN" sz="2200" b="1" kern="0">
                <a:solidFill>
                  <a:srgbClr val="FF0066"/>
                </a:solidFill>
                <a:latin typeface="Arial" charset="0"/>
              </a:rPr>
              <a:t>hợp </a:t>
            </a:r>
            <a:r>
              <a:rPr lang="vi-VN" sz="2200" b="1" kern="0">
                <a:solidFill>
                  <a:srgbClr val="0000FF"/>
                </a:solidFill>
                <a:latin typeface="Arial" charset="0"/>
              </a:rPr>
              <a:t>với các Giám đốc sở khác, người đứng đầu tổ chức chính trị - xã hội, các cơ quan có liên quan trong việc thực hiện nhiệm vụ của </a:t>
            </a:r>
            <a:r>
              <a:rPr lang="vi-VN" sz="2200" b="1" kern="0" smtClean="0">
                <a:solidFill>
                  <a:srgbClr val="0000FF"/>
                </a:solidFill>
                <a:latin typeface="Arial" charset="0"/>
              </a:rPr>
              <a:t>sở.</a:t>
            </a:r>
            <a:endParaRPr lang="en-US" sz="2200" b="1" kern="0" smtClean="0">
              <a:solidFill>
                <a:srgbClr val="0000FF"/>
              </a:solidFill>
              <a:latin typeface="Arial" charset="0"/>
            </a:endParaRPr>
          </a:p>
          <a:p>
            <a:pPr marL="579438" indent="-457200" algn="just" eaLnBrk="1" hangingPunct="1">
              <a:lnSpc>
                <a:spcPct val="112000"/>
              </a:lnSpc>
              <a:spcBef>
                <a:spcPts val="800"/>
              </a:spcBef>
              <a:spcAft>
                <a:spcPts val="0"/>
              </a:spcAft>
              <a:buClr>
                <a:srgbClr val="FF0000"/>
              </a:buClr>
              <a:buFont typeface="+mj-lt"/>
              <a:buAutoNum type="arabicPeriod" startAt="4"/>
              <a:defRPr/>
            </a:pPr>
            <a:r>
              <a:rPr lang="vi-VN" sz="2200" b="1" kern="0" smtClean="0">
                <a:solidFill>
                  <a:srgbClr val="FF0066"/>
                </a:solidFill>
                <a:latin typeface="Arial" charset="0"/>
              </a:rPr>
              <a:t>Bổ </a:t>
            </a:r>
            <a:r>
              <a:rPr lang="vi-VN" sz="2200" b="1" kern="0">
                <a:solidFill>
                  <a:srgbClr val="FF0066"/>
                </a:solidFill>
                <a:latin typeface="Arial" charset="0"/>
              </a:rPr>
              <a:t>nhiệm, miễn nhiệm </a:t>
            </a:r>
            <a:r>
              <a:rPr lang="vi-VN" sz="2200" b="1" kern="0">
                <a:solidFill>
                  <a:srgbClr val="0000FF"/>
                </a:solidFill>
                <a:latin typeface="Arial" charset="0"/>
              </a:rPr>
              <a:t>cấp Trưởng và Phó của cấp Trưởng các cơ quan, đơn vị thuộc và trực thuộc theo quy định</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000"/>
              </a:spcBef>
              <a:spcAft>
                <a:spcPts val="0"/>
              </a:spcAft>
              <a:defRPr/>
            </a:pPr>
            <a:r>
              <a:rPr lang="vi-VN" sz="2500" b="1" smtClean="0">
                <a:solidFill>
                  <a:srgbClr val="FF0000"/>
                </a:solidFill>
                <a:latin typeface="Arial" panose="020B0604020202020204" pitchFamily="34" charset="0"/>
                <a:cs typeface="Arial" panose="020B0604020202020204" pitchFamily="34" charset="0"/>
              </a:rPr>
              <a:t>Điều </a:t>
            </a:r>
            <a:r>
              <a:rPr lang="vi-VN" sz="2500" b="1">
                <a:solidFill>
                  <a:srgbClr val="FF0000"/>
                </a:solidFill>
                <a:latin typeface="Arial" panose="020B0604020202020204" pitchFamily="34" charset="0"/>
                <a:cs typeface="Arial" panose="020B0604020202020204" pitchFamily="34" charset="0"/>
              </a:rPr>
              <a:t>7. Chế độ làm việc của sở và trách nhiệm của Giám đốc sở</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89948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Sở </a:t>
            </a:r>
            <a:r>
              <a:rPr lang="vi-VN" sz="2100" b="1" kern="0">
                <a:solidFill>
                  <a:srgbClr val="0000FF"/>
                </a:solidFill>
                <a:latin typeface="Arial" charset="0"/>
              </a:rPr>
              <a:t>Nội </a:t>
            </a:r>
            <a:r>
              <a:rPr lang="vi-VN" sz="2100" b="1" kern="0" smtClean="0">
                <a:solidFill>
                  <a:srgbClr val="0000FF"/>
                </a:solidFill>
                <a:latin typeface="Arial" charset="0"/>
              </a:rPr>
              <a:t>vụ</a:t>
            </a:r>
            <a:r>
              <a:rPr lang="en-US" sz="2100" b="1" kern="0" smtClean="0">
                <a:solidFill>
                  <a:srgbClr val="0000FF"/>
                </a:solidFill>
                <a:latin typeface="Arial" charset="0"/>
              </a:rPr>
              <a:t> </a:t>
            </a:r>
            <a:r>
              <a:rPr lang="en-US" sz="2100" b="1" kern="0" smtClean="0">
                <a:solidFill>
                  <a:srgbClr val="008000"/>
                </a:solidFill>
                <a:latin typeface="Arial" charset="0"/>
              </a:rPr>
              <a:t>(NĐ 107)</a:t>
            </a: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a:solidFill>
                  <a:srgbClr val="0000FF"/>
                </a:solidFill>
                <a:latin typeface="Arial" charset="0"/>
              </a:rPr>
              <a:t>Sở Tư </a:t>
            </a:r>
            <a:r>
              <a:rPr lang="vi-VN" sz="2100" b="1" kern="0" smtClean="0">
                <a:solidFill>
                  <a:srgbClr val="0000FF"/>
                </a:solidFill>
                <a:latin typeface="Arial" charset="0"/>
              </a:rPr>
              <a:t>pháp</a:t>
            </a:r>
            <a:r>
              <a:rPr lang="en-US" sz="2100" b="1" kern="0" smtClean="0">
                <a:solidFill>
                  <a:srgbClr val="0000FF"/>
                </a:solidFill>
                <a:latin typeface="Arial" charset="0"/>
              </a:rPr>
              <a:t> </a:t>
            </a:r>
            <a:r>
              <a:rPr lang="en-US" sz="2100" b="1" kern="0">
                <a:solidFill>
                  <a:srgbClr val="008000"/>
                </a:solidFill>
                <a:latin typeface="Arial" charset="0"/>
              </a:rPr>
              <a:t>(NĐ 107)</a:t>
            </a: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a:solidFill>
                  <a:srgbClr val="0000FF"/>
                </a:solidFill>
                <a:latin typeface="Arial" charset="0"/>
              </a:rPr>
              <a:t>Sở Kế hoạch và Đầu </a:t>
            </a:r>
            <a:r>
              <a:rPr lang="vi-VN" sz="2100" b="1" kern="0" smtClean="0">
                <a:solidFill>
                  <a:srgbClr val="0000FF"/>
                </a:solidFill>
                <a:latin typeface="Arial" charset="0"/>
              </a:rPr>
              <a:t>tư</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Sở </a:t>
            </a:r>
            <a:r>
              <a:rPr lang="vi-VN" sz="2100" b="1" kern="0">
                <a:solidFill>
                  <a:srgbClr val="0000FF"/>
                </a:solidFill>
                <a:latin typeface="Arial" charset="0"/>
              </a:rPr>
              <a:t>Tài </a:t>
            </a:r>
            <a:r>
              <a:rPr lang="vi-VN" sz="2100" b="1" kern="0" smtClean="0">
                <a:solidFill>
                  <a:srgbClr val="0000FF"/>
                </a:solidFill>
                <a:latin typeface="Arial" charset="0"/>
              </a:rPr>
              <a:t>chính</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Sở </a:t>
            </a:r>
            <a:r>
              <a:rPr lang="vi-VN" sz="2100" b="1" kern="0">
                <a:solidFill>
                  <a:srgbClr val="0000FF"/>
                </a:solidFill>
                <a:latin typeface="Arial" charset="0"/>
              </a:rPr>
              <a:t>Công </a:t>
            </a:r>
            <a:r>
              <a:rPr lang="vi-VN" sz="2100" b="1" kern="0" smtClean="0">
                <a:solidFill>
                  <a:srgbClr val="0000FF"/>
                </a:solidFill>
                <a:latin typeface="Arial" charset="0"/>
              </a:rPr>
              <a:t>Thương</a:t>
            </a:r>
            <a:r>
              <a:rPr lang="en-US" sz="2100" b="1" kern="0" smtClean="0">
                <a:solidFill>
                  <a:srgbClr val="0000FF"/>
                </a:solidFill>
                <a:latin typeface="Arial" charset="0"/>
              </a:rPr>
              <a:t> </a:t>
            </a:r>
            <a:r>
              <a:rPr lang="en-US" sz="2100" b="1" kern="0">
                <a:solidFill>
                  <a:srgbClr val="008000"/>
                </a:solidFill>
                <a:latin typeface="Arial" charset="0"/>
              </a:rPr>
              <a:t>(NĐ 107</a:t>
            </a:r>
            <a:r>
              <a:rPr lang="en-US" sz="2100" b="1" kern="0" smtClean="0">
                <a:solidFill>
                  <a:srgbClr val="008000"/>
                </a:solidFill>
                <a:latin typeface="Arial" charset="0"/>
              </a:rPr>
              <a:t>)</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Sở </a:t>
            </a:r>
            <a:r>
              <a:rPr lang="vi-VN" sz="2100" b="1" kern="0">
                <a:solidFill>
                  <a:srgbClr val="0000FF"/>
                </a:solidFill>
                <a:latin typeface="Arial" charset="0"/>
              </a:rPr>
              <a:t>Nông nghiệp và Phát triển nông </a:t>
            </a:r>
            <a:r>
              <a:rPr lang="vi-VN" sz="2100" b="1" kern="0" smtClean="0">
                <a:solidFill>
                  <a:srgbClr val="0000FF"/>
                </a:solidFill>
                <a:latin typeface="Arial" charset="0"/>
              </a:rPr>
              <a:t>thôn</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Sở </a:t>
            </a:r>
            <a:r>
              <a:rPr lang="vi-VN" sz="2100" b="1" kern="0">
                <a:solidFill>
                  <a:srgbClr val="0000FF"/>
                </a:solidFill>
                <a:latin typeface="Arial" charset="0"/>
              </a:rPr>
              <a:t>Giao thông vận </a:t>
            </a:r>
            <a:r>
              <a:rPr lang="vi-VN" sz="2100" b="1" kern="0" smtClean="0">
                <a:solidFill>
                  <a:srgbClr val="0000FF"/>
                </a:solidFill>
                <a:latin typeface="Arial" charset="0"/>
              </a:rPr>
              <a:t>tải</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Sở </a:t>
            </a:r>
            <a:r>
              <a:rPr lang="vi-VN" sz="2100" b="1" kern="0">
                <a:solidFill>
                  <a:srgbClr val="0000FF"/>
                </a:solidFill>
                <a:latin typeface="Arial" charset="0"/>
              </a:rPr>
              <a:t>Xây </a:t>
            </a:r>
            <a:r>
              <a:rPr lang="vi-VN" sz="2100" b="1" kern="0" smtClean="0">
                <a:solidFill>
                  <a:srgbClr val="0000FF"/>
                </a:solidFill>
                <a:latin typeface="Arial" charset="0"/>
              </a:rPr>
              <a:t>dựng</a:t>
            </a:r>
            <a:r>
              <a:rPr lang="en-US" sz="2100" b="1" kern="0" smtClean="0">
                <a:solidFill>
                  <a:srgbClr val="0000FF"/>
                </a:solidFill>
                <a:latin typeface="Arial" charset="0"/>
              </a:rPr>
              <a:t> (</a:t>
            </a:r>
            <a:r>
              <a:rPr lang="vi-VN" sz="2100" b="1" kern="0" smtClean="0">
                <a:solidFill>
                  <a:srgbClr val="0000FF"/>
                </a:solidFill>
                <a:latin typeface="Arial" charset="0"/>
              </a:rPr>
              <a:t>Đối </a:t>
            </a:r>
            <a:r>
              <a:rPr lang="vi-VN" sz="2100" b="1" kern="0">
                <a:solidFill>
                  <a:srgbClr val="0000FF"/>
                </a:solidFill>
                <a:latin typeface="Arial" charset="0"/>
              </a:rPr>
              <a:t>với </a:t>
            </a:r>
            <a:r>
              <a:rPr lang="en-US" sz="2100" b="1" kern="0" smtClean="0">
                <a:solidFill>
                  <a:srgbClr val="0000FF"/>
                </a:solidFill>
                <a:latin typeface="Arial" charset="0"/>
              </a:rPr>
              <a:t>TP. </a:t>
            </a:r>
            <a:r>
              <a:rPr lang="vi-VN" sz="2100" b="1" kern="0" smtClean="0">
                <a:solidFill>
                  <a:srgbClr val="0000FF"/>
                </a:solidFill>
                <a:latin typeface="Arial" charset="0"/>
              </a:rPr>
              <a:t>Hà </a:t>
            </a:r>
            <a:r>
              <a:rPr lang="vi-VN" sz="2100" b="1" kern="0">
                <a:solidFill>
                  <a:srgbClr val="0000FF"/>
                </a:solidFill>
                <a:latin typeface="Arial" charset="0"/>
              </a:rPr>
              <a:t>Nội và </a:t>
            </a:r>
            <a:r>
              <a:rPr lang="en-US" sz="2100" b="1" kern="0" smtClean="0">
                <a:solidFill>
                  <a:srgbClr val="0000FF"/>
                </a:solidFill>
                <a:latin typeface="Arial" charset="0"/>
              </a:rPr>
              <a:t>TP. </a:t>
            </a:r>
            <a:r>
              <a:rPr lang="vi-VN" sz="2100" b="1" kern="0" smtClean="0">
                <a:solidFill>
                  <a:srgbClr val="0000FF"/>
                </a:solidFill>
                <a:latin typeface="Arial" charset="0"/>
              </a:rPr>
              <a:t>Hồ </a:t>
            </a:r>
            <a:r>
              <a:rPr lang="vi-VN" sz="2100" b="1" kern="0">
                <a:solidFill>
                  <a:srgbClr val="0000FF"/>
                </a:solidFill>
                <a:latin typeface="Arial" charset="0"/>
              </a:rPr>
              <a:t>Chí Minh, chức năng tham mưu về quy hoạch xây dựng và kiến trúc do Sở Quy hoạch - Kiến trúc thực </a:t>
            </a:r>
            <a:r>
              <a:rPr lang="vi-VN" sz="2100" b="1" kern="0" smtClean="0">
                <a:solidFill>
                  <a:srgbClr val="0000FF"/>
                </a:solidFill>
                <a:latin typeface="Arial" charset="0"/>
              </a:rPr>
              <a:t>hiện</a:t>
            </a:r>
            <a:r>
              <a:rPr lang="en-US" sz="2100" b="1" kern="0" smtClean="0">
                <a:solidFill>
                  <a:srgbClr val="0000FF"/>
                </a:solidFill>
                <a:latin typeface="Arial" charset="0"/>
              </a:rPr>
              <a:t>) </a:t>
            </a:r>
            <a:r>
              <a:rPr lang="en-US" sz="2100" b="1" kern="0">
                <a:solidFill>
                  <a:srgbClr val="008000"/>
                </a:solidFill>
                <a:latin typeface="Arial" charset="0"/>
              </a:rPr>
              <a:t>(NĐ 107</a:t>
            </a:r>
            <a:r>
              <a:rPr lang="en-US" sz="2100" b="1" kern="0" smtClean="0">
                <a:solidFill>
                  <a:srgbClr val="008000"/>
                </a:solidFill>
                <a:latin typeface="Arial" charset="0"/>
              </a:rPr>
              <a:t>)</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Sở </a:t>
            </a:r>
            <a:r>
              <a:rPr lang="vi-VN" sz="2100" b="1" kern="0">
                <a:solidFill>
                  <a:srgbClr val="0000FF"/>
                </a:solidFill>
                <a:latin typeface="Arial" charset="0"/>
              </a:rPr>
              <a:t>Tài nguyên và Môi </a:t>
            </a:r>
            <a:r>
              <a:rPr lang="vi-VN" sz="2100" b="1" kern="0" smtClean="0">
                <a:solidFill>
                  <a:srgbClr val="0000FF"/>
                </a:solidFill>
                <a:latin typeface="Arial" charset="0"/>
              </a:rPr>
              <a:t>trường</a:t>
            </a:r>
            <a:r>
              <a:rPr lang="en-US" sz="2100" b="1" kern="0" smtClean="0">
                <a:solidFill>
                  <a:srgbClr val="0000FF"/>
                </a:solidFill>
                <a:latin typeface="Arial" charset="0"/>
              </a:rPr>
              <a:t> </a:t>
            </a:r>
            <a:r>
              <a:rPr lang="en-US" sz="2100" b="1" kern="0">
                <a:solidFill>
                  <a:srgbClr val="008000"/>
                </a:solidFill>
                <a:latin typeface="Arial" charset="0"/>
              </a:rPr>
              <a:t>(NĐ 107)</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000"/>
              </a:spcBef>
              <a:spcAft>
                <a:spcPts val="0"/>
              </a:spcAft>
              <a:defRPr/>
            </a:pPr>
            <a:r>
              <a:rPr lang="vi-VN" sz="2500" b="1" smtClean="0">
                <a:solidFill>
                  <a:srgbClr val="FF0000"/>
                </a:solidFill>
                <a:latin typeface="Arial" panose="020B0604020202020204" pitchFamily="34" charset="0"/>
                <a:cs typeface="Arial" panose="020B0604020202020204" pitchFamily="34" charset="0"/>
              </a:rPr>
              <a:t>Chương </a:t>
            </a:r>
            <a:r>
              <a:rPr lang="vi-VN" sz="2500" b="1">
                <a:solidFill>
                  <a:srgbClr val="FF0000"/>
                </a:solidFill>
                <a:latin typeface="Arial" panose="020B0604020202020204" pitchFamily="34" charset="0"/>
                <a:cs typeface="Arial" panose="020B0604020202020204" pitchFamily="34" charset="0"/>
              </a:rPr>
              <a:t>2.</a:t>
            </a:r>
            <a:r>
              <a:rPr lang="en-US" sz="2500" b="1">
                <a:solidFill>
                  <a:srgbClr val="FF0000"/>
                </a:solidFill>
                <a:latin typeface="Arial" panose="020B0604020202020204" pitchFamily="34" charset="0"/>
                <a:cs typeface="Arial" panose="020B0604020202020204" pitchFamily="34" charset="0"/>
              </a:rPr>
              <a:t> </a:t>
            </a:r>
            <a:r>
              <a:rPr lang="vi-VN" sz="2500" b="1">
                <a:solidFill>
                  <a:srgbClr val="FF0000"/>
                </a:solidFill>
                <a:latin typeface="Arial" panose="020B0604020202020204" pitchFamily="34" charset="0"/>
                <a:cs typeface="Arial" panose="020B0604020202020204" pitchFamily="34" charset="0"/>
              </a:rPr>
              <a:t>TỔ CHỨC CÁC SỞ THUỘC </a:t>
            </a:r>
            <a:r>
              <a:rPr lang="en-US" sz="2500" b="1" smtClean="0">
                <a:solidFill>
                  <a:srgbClr val="FF0000"/>
                </a:solidFill>
                <a:latin typeface="Arial" panose="020B0604020202020204" pitchFamily="34" charset="0"/>
                <a:cs typeface="Arial" panose="020B0604020202020204" pitchFamily="34" charset="0"/>
              </a:rPr>
              <a:t>UBND </a:t>
            </a:r>
            <a:r>
              <a:rPr lang="vi-VN" sz="2500" b="1" smtClean="0">
                <a:solidFill>
                  <a:srgbClr val="FF0000"/>
                </a:solidFill>
                <a:latin typeface="Arial" panose="020B0604020202020204" pitchFamily="34" charset="0"/>
                <a:cs typeface="Arial" panose="020B0604020202020204" pitchFamily="34" charset="0"/>
              </a:rPr>
              <a:t>CẤP TỈNH</a:t>
            </a:r>
            <a:r>
              <a:rPr lang="en-US" sz="2500" b="1" smtClean="0">
                <a:solidFill>
                  <a:srgbClr val="FF0000"/>
                </a:solidFill>
                <a:latin typeface="Arial" panose="020B0604020202020204" pitchFamily="34" charset="0"/>
                <a:cs typeface="Arial" panose="020B0604020202020204" pitchFamily="34" charset="0"/>
              </a:rPr>
              <a:t/>
            </a:r>
            <a:br>
              <a:rPr lang="en-US" sz="2500" b="1" smtClean="0">
                <a:solidFill>
                  <a:srgbClr val="FF0000"/>
                </a:solidFill>
                <a:latin typeface="Arial" panose="020B0604020202020204" pitchFamily="34" charset="0"/>
                <a:cs typeface="Arial" panose="020B0604020202020204" pitchFamily="34" charset="0"/>
              </a:rPr>
            </a:br>
            <a:r>
              <a:rPr lang="vi-VN" sz="2300" b="1">
                <a:solidFill>
                  <a:srgbClr val="0000FF"/>
                </a:solidFill>
                <a:latin typeface="Arial" charset="0"/>
              </a:rPr>
              <a:t>Điều 8. Các sở được tổ chức thống nhất ở các địa </a:t>
            </a:r>
            <a:r>
              <a:rPr lang="vi-VN" sz="2300" b="1" smtClean="0">
                <a:solidFill>
                  <a:srgbClr val="0000FF"/>
                </a:solidFill>
                <a:latin typeface="Arial" charset="0"/>
              </a:rPr>
              <a:t>phương</a:t>
            </a:r>
            <a:endParaRPr lang="en-US" sz="23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71937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mj-lt"/>
              <a:buAutoNum type="arabicPeriod" startAt="10"/>
              <a:defRPr/>
            </a:pPr>
            <a:r>
              <a:rPr lang="vi-VN" sz="2100" b="1" kern="0" smtClean="0">
                <a:solidFill>
                  <a:srgbClr val="0000FF"/>
                </a:solidFill>
                <a:latin typeface="Arial" charset="0"/>
              </a:rPr>
              <a:t>Sở Thông tin và Truyền thông</a:t>
            </a:r>
            <a:endParaRPr lang="en-US" sz="21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startAt="10"/>
              <a:defRPr/>
            </a:pPr>
            <a:r>
              <a:rPr lang="vi-VN" sz="2100" b="1" kern="0" smtClean="0">
                <a:solidFill>
                  <a:srgbClr val="0000FF"/>
                </a:solidFill>
                <a:latin typeface="Arial" charset="0"/>
              </a:rPr>
              <a:t>Sở Lao động - Thương binh và Xã hội</a:t>
            </a:r>
            <a:r>
              <a:rPr lang="en-US" sz="2100" b="1" kern="0" smtClean="0">
                <a:solidFill>
                  <a:srgbClr val="0000FF"/>
                </a:solidFill>
                <a:latin typeface="Arial" charset="0"/>
              </a:rPr>
              <a:t> </a:t>
            </a:r>
            <a:r>
              <a:rPr lang="en-US" sz="2100" b="1" kern="0">
                <a:solidFill>
                  <a:srgbClr val="008000"/>
                </a:solidFill>
                <a:latin typeface="Arial" charset="0"/>
              </a:rPr>
              <a:t>(NĐ 107)</a:t>
            </a:r>
            <a:endParaRPr lang="en-US" sz="21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startAt="10"/>
              <a:defRPr/>
            </a:pPr>
            <a:r>
              <a:rPr lang="vi-VN" sz="2100" b="1" kern="0" smtClean="0">
                <a:solidFill>
                  <a:srgbClr val="0000FF"/>
                </a:solidFill>
                <a:latin typeface="Arial" charset="0"/>
              </a:rPr>
              <a:t>Sở Văn hóa, Thể thao và Du lịch</a:t>
            </a:r>
            <a:r>
              <a:rPr lang="en-US" sz="2100" b="1" kern="0" smtClean="0">
                <a:solidFill>
                  <a:srgbClr val="0000FF"/>
                </a:solidFill>
                <a:latin typeface="Arial" charset="0"/>
              </a:rPr>
              <a:t> </a:t>
            </a:r>
            <a:r>
              <a:rPr lang="en-US" sz="2100" b="1" kern="0">
                <a:solidFill>
                  <a:srgbClr val="008000"/>
                </a:solidFill>
                <a:latin typeface="Arial" charset="0"/>
              </a:rPr>
              <a:t>(NĐ 107)</a:t>
            </a:r>
            <a:endParaRPr lang="en-US" sz="21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startAt="10"/>
              <a:defRPr/>
            </a:pPr>
            <a:r>
              <a:rPr lang="vi-VN" sz="2100" b="1" kern="0" smtClean="0">
                <a:solidFill>
                  <a:srgbClr val="0000FF"/>
                </a:solidFill>
                <a:latin typeface="Arial" charset="0"/>
              </a:rPr>
              <a:t>Sở Khoa học và Công nghệ</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10"/>
              <a:defRPr/>
            </a:pPr>
            <a:r>
              <a:rPr lang="vi-VN" sz="2500" b="1" kern="0">
                <a:solidFill>
                  <a:srgbClr val="008000"/>
                </a:solidFill>
                <a:latin typeface="Arial" charset="0"/>
              </a:rPr>
              <a:t>Sở Giáo dục và Đào </a:t>
            </a:r>
            <a:r>
              <a:rPr lang="vi-VN" sz="2500" b="1" kern="0" smtClean="0">
                <a:solidFill>
                  <a:srgbClr val="008000"/>
                </a:solidFill>
                <a:latin typeface="Arial" charset="0"/>
              </a:rPr>
              <a:t>tạo</a:t>
            </a:r>
            <a:r>
              <a:rPr lang="en-US" sz="2500" b="1" kern="0" smtClean="0">
                <a:solidFill>
                  <a:srgbClr val="008000"/>
                </a:solidFill>
                <a:latin typeface="Arial" charset="0"/>
              </a:rPr>
              <a:t>: </a:t>
            </a:r>
            <a:r>
              <a:rPr lang="vi-VN" sz="2200" b="1" kern="0" smtClean="0">
                <a:solidFill>
                  <a:srgbClr val="FF0066"/>
                </a:solidFill>
                <a:latin typeface="Arial" charset="0"/>
              </a:rPr>
              <a:t>Tham </a:t>
            </a:r>
            <a:r>
              <a:rPr lang="vi-VN" sz="2200" b="1" kern="0">
                <a:solidFill>
                  <a:srgbClr val="FF0066"/>
                </a:solidFill>
                <a:latin typeface="Arial" charset="0"/>
              </a:rPr>
              <a:t>mưu, giúp </a:t>
            </a:r>
            <a:r>
              <a:rPr lang="en-US" sz="2200" b="1" kern="0" smtClean="0">
                <a:solidFill>
                  <a:srgbClr val="FF0066"/>
                </a:solidFill>
                <a:latin typeface="Arial" charset="0"/>
              </a:rPr>
              <a:t>UBND </a:t>
            </a:r>
            <a:r>
              <a:rPr lang="vi-VN" sz="2200" b="1" kern="0" smtClean="0">
                <a:solidFill>
                  <a:srgbClr val="FF0066"/>
                </a:solidFill>
                <a:latin typeface="Arial" charset="0"/>
              </a:rPr>
              <a:t>cấp </a:t>
            </a:r>
            <a:r>
              <a:rPr lang="vi-VN" sz="2200" b="1" kern="0">
                <a:solidFill>
                  <a:srgbClr val="FF0066"/>
                </a:solidFill>
                <a:latin typeface="Arial" charset="0"/>
              </a:rPr>
              <a:t>tỉnh quản lý nhà nước về: Chương trình, nội dung giáo dục và đào tạo; nhà giáo và công chức, viên chức quản lý giáo dục; cơ sở vật chất, thiết bị trường học và đồ chơi trẻ em; quy chế thi cử và cấp văn bằng, chứng chỉ.</a:t>
            </a:r>
            <a:endParaRPr lang="en-US" sz="2200" b="1" kern="0">
              <a:solidFill>
                <a:srgbClr val="FF0066"/>
              </a:solidFill>
              <a:latin typeface="Arial" charset="0"/>
            </a:endParaRPr>
          </a:p>
          <a:p>
            <a:pPr marL="579438" indent="-457200" algn="just" eaLnBrk="1" hangingPunct="1">
              <a:lnSpc>
                <a:spcPct val="110000"/>
              </a:lnSpc>
              <a:spcBef>
                <a:spcPts val="1200"/>
              </a:spcBef>
              <a:spcAft>
                <a:spcPts val="0"/>
              </a:spcAft>
              <a:buClr>
                <a:srgbClr val="FF0000"/>
              </a:buClr>
              <a:buFont typeface="+mj-lt"/>
              <a:buAutoNum type="arabicPeriod" startAt="10"/>
              <a:defRPr/>
            </a:pPr>
            <a:r>
              <a:rPr lang="vi-VN" sz="2100" b="1" kern="0" smtClean="0">
                <a:solidFill>
                  <a:srgbClr val="0000FF"/>
                </a:solidFill>
                <a:latin typeface="Arial" charset="0"/>
              </a:rPr>
              <a:t>Sở Y tế</a:t>
            </a:r>
            <a:endParaRPr lang="en-US" sz="21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startAt="10"/>
              <a:defRPr/>
            </a:pPr>
            <a:r>
              <a:rPr lang="vi-VN" sz="2100" b="1" kern="0" smtClean="0">
                <a:solidFill>
                  <a:srgbClr val="0000FF"/>
                </a:solidFill>
                <a:latin typeface="Arial" charset="0"/>
              </a:rPr>
              <a:t>Thanh tra tỉnh</a:t>
            </a:r>
            <a:r>
              <a:rPr lang="en-US" sz="2100" b="1" kern="0" smtClean="0">
                <a:solidFill>
                  <a:srgbClr val="0000FF"/>
                </a:solidFill>
                <a:latin typeface="Arial" charset="0"/>
              </a:rPr>
              <a:t> </a:t>
            </a:r>
            <a:r>
              <a:rPr lang="en-US" sz="2100" b="1" kern="0">
                <a:solidFill>
                  <a:srgbClr val="008000"/>
                </a:solidFill>
                <a:latin typeface="Arial" charset="0"/>
              </a:rPr>
              <a:t>(NĐ 107)</a:t>
            </a:r>
            <a:endParaRPr lang="en-US" sz="21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mj-lt"/>
              <a:buAutoNum type="arabicPeriod" startAt="10"/>
              <a:defRPr/>
            </a:pPr>
            <a:r>
              <a:rPr lang="vi-VN" sz="2100" b="1" kern="0" smtClean="0">
                <a:solidFill>
                  <a:srgbClr val="0000FF"/>
                </a:solidFill>
                <a:latin typeface="Arial" charset="0"/>
              </a:rPr>
              <a:t>Văn phòng Ủy ban nhân dân</a:t>
            </a:r>
            <a:r>
              <a:rPr lang="en-US" sz="2100" b="1" kern="0" smtClean="0">
                <a:solidFill>
                  <a:srgbClr val="0000FF"/>
                </a:solidFill>
                <a:latin typeface="Arial" charset="0"/>
              </a:rPr>
              <a:t> </a:t>
            </a:r>
            <a:r>
              <a:rPr lang="en-US" sz="2100" b="1" kern="0">
                <a:solidFill>
                  <a:srgbClr val="008000"/>
                </a:solidFill>
                <a:latin typeface="Arial" charset="0"/>
              </a:rPr>
              <a:t>(NĐ 107)</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000"/>
              </a:spcBef>
              <a:spcAft>
                <a:spcPts val="0"/>
              </a:spcAft>
              <a:defRPr/>
            </a:pPr>
            <a:r>
              <a:rPr lang="vi-VN" sz="2500" b="1" smtClean="0">
                <a:solidFill>
                  <a:srgbClr val="FF0000"/>
                </a:solidFill>
                <a:latin typeface="Arial" panose="020B0604020202020204" pitchFamily="34" charset="0"/>
                <a:cs typeface="Arial" panose="020B0604020202020204" pitchFamily="34" charset="0"/>
              </a:rPr>
              <a:t>Chương </a:t>
            </a:r>
            <a:r>
              <a:rPr lang="vi-VN" sz="2500" b="1">
                <a:solidFill>
                  <a:srgbClr val="FF0000"/>
                </a:solidFill>
                <a:latin typeface="Arial" panose="020B0604020202020204" pitchFamily="34" charset="0"/>
                <a:cs typeface="Arial" panose="020B0604020202020204" pitchFamily="34" charset="0"/>
              </a:rPr>
              <a:t>2.</a:t>
            </a:r>
            <a:r>
              <a:rPr lang="en-US" sz="2500" b="1">
                <a:solidFill>
                  <a:srgbClr val="FF0000"/>
                </a:solidFill>
                <a:latin typeface="Arial" panose="020B0604020202020204" pitchFamily="34" charset="0"/>
                <a:cs typeface="Arial" panose="020B0604020202020204" pitchFamily="34" charset="0"/>
              </a:rPr>
              <a:t> </a:t>
            </a:r>
            <a:r>
              <a:rPr lang="vi-VN" sz="2500" b="1">
                <a:solidFill>
                  <a:srgbClr val="FF0000"/>
                </a:solidFill>
                <a:latin typeface="Arial" panose="020B0604020202020204" pitchFamily="34" charset="0"/>
                <a:cs typeface="Arial" panose="020B0604020202020204" pitchFamily="34" charset="0"/>
              </a:rPr>
              <a:t>TỔ CHỨC CÁC SỞ THUỘC </a:t>
            </a:r>
            <a:r>
              <a:rPr lang="en-US" sz="2500" b="1" smtClean="0">
                <a:solidFill>
                  <a:srgbClr val="FF0000"/>
                </a:solidFill>
                <a:latin typeface="Arial" panose="020B0604020202020204" pitchFamily="34" charset="0"/>
                <a:cs typeface="Arial" panose="020B0604020202020204" pitchFamily="34" charset="0"/>
              </a:rPr>
              <a:t>UBND </a:t>
            </a:r>
            <a:r>
              <a:rPr lang="vi-VN" sz="2500" b="1" smtClean="0">
                <a:solidFill>
                  <a:srgbClr val="FF0000"/>
                </a:solidFill>
                <a:latin typeface="Arial" panose="020B0604020202020204" pitchFamily="34" charset="0"/>
                <a:cs typeface="Arial" panose="020B0604020202020204" pitchFamily="34" charset="0"/>
              </a:rPr>
              <a:t>CẤP TỈNH</a:t>
            </a:r>
            <a:r>
              <a:rPr lang="en-US" sz="2500" b="1" smtClean="0">
                <a:solidFill>
                  <a:srgbClr val="FF0000"/>
                </a:solidFill>
                <a:latin typeface="Arial" panose="020B0604020202020204" pitchFamily="34" charset="0"/>
                <a:cs typeface="Arial" panose="020B0604020202020204" pitchFamily="34" charset="0"/>
              </a:rPr>
              <a:t/>
            </a:r>
            <a:br>
              <a:rPr lang="en-US" sz="2500" b="1" smtClean="0">
                <a:solidFill>
                  <a:srgbClr val="FF0000"/>
                </a:solidFill>
                <a:latin typeface="Arial" panose="020B0604020202020204" pitchFamily="34" charset="0"/>
                <a:cs typeface="Arial" panose="020B0604020202020204" pitchFamily="34" charset="0"/>
              </a:rPr>
            </a:br>
            <a:r>
              <a:rPr lang="vi-VN" sz="2300" b="1">
                <a:solidFill>
                  <a:srgbClr val="0000FF"/>
                </a:solidFill>
                <a:latin typeface="Arial" charset="0"/>
              </a:rPr>
              <a:t>Điều 8. Các sở được tổ chức thống nhất ở các địa </a:t>
            </a:r>
            <a:r>
              <a:rPr lang="vi-VN" sz="2300" b="1" smtClean="0">
                <a:solidFill>
                  <a:srgbClr val="0000FF"/>
                </a:solidFill>
                <a:latin typeface="Arial" charset="0"/>
              </a:rPr>
              <a:t>phương</a:t>
            </a:r>
            <a:endParaRPr lang="en-US" sz="23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95610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Sở </a:t>
            </a:r>
            <a:r>
              <a:rPr lang="vi-VN" sz="2300" b="1" kern="0">
                <a:solidFill>
                  <a:srgbClr val="0000FF"/>
                </a:solidFill>
                <a:latin typeface="Arial" charset="0"/>
              </a:rPr>
              <a:t>Ngoại </a:t>
            </a:r>
            <a:r>
              <a:rPr lang="vi-VN" sz="2300" b="1" kern="0" smtClean="0">
                <a:solidFill>
                  <a:srgbClr val="0000FF"/>
                </a:solidFill>
                <a:latin typeface="Arial" charset="0"/>
              </a:rPr>
              <a:t>vụ</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Ban </a:t>
            </a:r>
            <a:r>
              <a:rPr lang="vi-VN" sz="2300" b="1" kern="0">
                <a:solidFill>
                  <a:srgbClr val="0000FF"/>
                </a:solidFill>
                <a:latin typeface="Arial" charset="0"/>
              </a:rPr>
              <a:t>Dân </a:t>
            </a:r>
            <a:r>
              <a:rPr lang="vi-VN" sz="2300" b="1" kern="0" smtClean="0">
                <a:solidFill>
                  <a:srgbClr val="0000FF"/>
                </a:solidFill>
                <a:latin typeface="Arial" charset="0"/>
              </a:rPr>
              <a:t>tộc</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Sở </a:t>
            </a:r>
            <a:r>
              <a:rPr lang="vi-VN" sz="2300" b="1" kern="0">
                <a:solidFill>
                  <a:srgbClr val="0000FF"/>
                </a:solidFill>
                <a:latin typeface="Arial" charset="0"/>
              </a:rPr>
              <a:t>Du </a:t>
            </a:r>
            <a:r>
              <a:rPr lang="vi-VN" sz="2300" b="1" kern="0" smtClean="0">
                <a:solidFill>
                  <a:srgbClr val="0000FF"/>
                </a:solidFill>
                <a:latin typeface="Arial" charset="0"/>
              </a:rPr>
              <a:t>lịch</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Sở </a:t>
            </a:r>
            <a:r>
              <a:rPr lang="vi-VN" sz="2300" b="1" kern="0">
                <a:solidFill>
                  <a:srgbClr val="0000FF"/>
                </a:solidFill>
                <a:latin typeface="Arial" charset="0"/>
              </a:rPr>
              <a:t>Quy hoạch - Kiến trúc (được thành lập ở </a:t>
            </a:r>
            <a:r>
              <a:rPr lang="en-US" sz="2300" b="1" kern="0" smtClean="0">
                <a:solidFill>
                  <a:srgbClr val="0000FF"/>
                </a:solidFill>
                <a:latin typeface="Arial" charset="0"/>
              </a:rPr>
              <a:t>TP. </a:t>
            </a:r>
            <a:r>
              <a:rPr lang="vi-VN" sz="2300" b="1" kern="0" smtClean="0">
                <a:solidFill>
                  <a:srgbClr val="0000FF"/>
                </a:solidFill>
                <a:latin typeface="Arial" charset="0"/>
              </a:rPr>
              <a:t>Hà </a:t>
            </a:r>
            <a:r>
              <a:rPr lang="vi-VN" sz="2300" b="1" kern="0">
                <a:solidFill>
                  <a:srgbClr val="0000FF"/>
                </a:solidFill>
                <a:latin typeface="Arial" charset="0"/>
              </a:rPr>
              <a:t>Nội và </a:t>
            </a:r>
            <a:r>
              <a:rPr lang="en-US" sz="2300" b="1" kern="0" smtClean="0">
                <a:solidFill>
                  <a:srgbClr val="0000FF"/>
                </a:solidFill>
                <a:latin typeface="Arial" charset="0"/>
              </a:rPr>
              <a:t>TP. </a:t>
            </a:r>
            <a:r>
              <a:rPr lang="vi-VN" sz="2300" b="1" kern="0" smtClean="0">
                <a:solidFill>
                  <a:srgbClr val="0000FF"/>
                </a:solidFill>
                <a:latin typeface="Arial" charset="0"/>
              </a:rPr>
              <a:t>Hồ Chí Minh)</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000"/>
              </a:spcBef>
              <a:spcAft>
                <a:spcPts val="0"/>
              </a:spcAft>
              <a:defRPr/>
            </a:pPr>
            <a:r>
              <a:rPr lang="vi-VN" sz="2500" b="1" smtClean="0">
                <a:solidFill>
                  <a:srgbClr val="FF0000"/>
                </a:solidFill>
                <a:latin typeface="Arial" panose="020B0604020202020204" pitchFamily="34" charset="0"/>
                <a:cs typeface="Arial" panose="020B0604020202020204" pitchFamily="34" charset="0"/>
              </a:rPr>
              <a:t>Điều </a:t>
            </a:r>
            <a:r>
              <a:rPr lang="vi-VN" sz="2500" b="1">
                <a:solidFill>
                  <a:srgbClr val="FF0000"/>
                </a:solidFill>
                <a:latin typeface="Arial" panose="020B0604020202020204" pitchFamily="34" charset="0"/>
                <a:cs typeface="Arial" panose="020B0604020202020204" pitchFamily="34" charset="0"/>
              </a:rPr>
              <a:t>9. Các sở đặc thù được tổ </a:t>
            </a:r>
            <a:r>
              <a:rPr lang="vi-VN" sz="2500" b="1" smtClean="0">
                <a:solidFill>
                  <a:srgbClr val="FF0000"/>
                </a:solidFill>
                <a:latin typeface="Arial" panose="020B0604020202020204" pitchFamily="34" charset="0"/>
                <a:cs typeface="Arial" panose="020B0604020202020204" pitchFamily="34" charset="0"/>
              </a:rPr>
              <a:t>chức</a:t>
            </a:r>
            <a:r>
              <a:rPr lang="en-US" sz="2500" b="1" smtClean="0">
                <a:solidFill>
                  <a:srgbClr val="FF0000"/>
                </a:solidFill>
                <a:latin typeface="Arial" panose="020B0604020202020204" pitchFamily="34" charset="0"/>
                <a:cs typeface="Arial" panose="020B0604020202020204" pitchFamily="34" charset="0"/>
              </a:rPr>
              <a:t> </a:t>
            </a:r>
            <a:br>
              <a:rPr lang="en-US" sz="2500" b="1" smtClean="0">
                <a:solidFill>
                  <a:srgbClr val="FF0000"/>
                </a:solidFill>
                <a:latin typeface="Arial" panose="020B0604020202020204" pitchFamily="34" charset="0"/>
                <a:cs typeface="Arial" panose="020B0604020202020204" pitchFamily="34" charset="0"/>
              </a:rPr>
            </a:br>
            <a:r>
              <a:rPr lang="vi-VN" sz="2500" b="1" smtClean="0">
                <a:solidFill>
                  <a:srgbClr val="FF0000"/>
                </a:solidFill>
                <a:latin typeface="Arial" panose="020B0604020202020204" pitchFamily="34" charset="0"/>
                <a:cs typeface="Arial" panose="020B0604020202020204" pitchFamily="34" charset="0"/>
              </a:rPr>
              <a:t>ở một </a:t>
            </a:r>
            <a:r>
              <a:rPr lang="vi-VN" sz="2500" b="1">
                <a:solidFill>
                  <a:srgbClr val="FF0000"/>
                </a:solidFill>
                <a:latin typeface="Arial" panose="020B0604020202020204" pitchFamily="34" charset="0"/>
                <a:cs typeface="Arial" panose="020B0604020202020204" pitchFamily="34" charset="0"/>
              </a:rPr>
              <a:t>số địa </a:t>
            </a:r>
            <a:r>
              <a:rPr lang="vi-VN" sz="2500" b="1" smtClean="0">
                <a:solidFill>
                  <a:srgbClr val="FF0000"/>
                </a:solidFill>
                <a:latin typeface="Arial" panose="020B0604020202020204" pitchFamily="34" charset="0"/>
                <a:cs typeface="Arial" panose="020B0604020202020204" pitchFamily="34" charset="0"/>
              </a:rPr>
              <a:t>phương</a:t>
            </a:r>
            <a:r>
              <a:rPr lang="en-US" sz="2500" b="1" smtClean="0">
                <a:solidFill>
                  <a:srgbClr val="FF0000"/>
                </a:solidFill>
                <a:latin typeface="Arial" panose="020B0604020202020204" pitchFamily="34" charset="0"/>
                <a:cs typeface="Arial" panose="020B0604020202020204" pitchFamily="34" charset="0"/>
              </a:rPr>
              <a:t> </a:t>
            </a:r>
            <a:r>
              <a:rPr lang="en-US" sz="2500" b="1" smtClean="0">
                <a:solidFill>
                  <a:srgbClr val="008000"/>
                </a:solidFill>
                <a:latin typeface="Arial" charset="0"/>
              </a:rPr>
              <a:t>(</a:t>
            </a:r>
            <a:r>
              <a:rPr lang="en-US" sz="2500" b="1">
                <a:solidFill>
                  <a:srgbClr val="008000"/>
                </a:solidFill>
                <a:latin typeface="Arial" charset="0"/>
              </a:rPr>
              <a:t>NĐ 107)</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18653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vi-VN" sz="2300" b="1" kern="0">
                <a:solidFill>
                  <a:srgbClr val="FF0066"/>
                </a:solidFill>
                <a:latin typeface="Arial" charset="0"/>
              </a:rPr>
              <a:t>Điều 10. Bộ trưởng Bộ Nội </a:t>
            </a:r>
            <a:r>
              <a:rPr lang="vi-VN" sz="2300" b="1" kern="0" smtClean="0">
                <a:solidFill>
                  <a:srgbClr val="FF0066"/>
                </a:solidFill>
                <a:latin typeface="Arial" charset="0"/>
              </a:rPr>
              <a:t>vụ</a:t>
            </a:r>
            <a:r>
              <a:rPr lang="en-US" sz="2300" b="1" kern="0" smtClean="0">
                <a:solidFill>
                  <a:srgbClr val="FF0000"/>
                </a:solidFill>
                <a:latin typeface="Arial" charset="0"/>
              </a:rPr>
              <a:t> </a:t>
            </a:r>
            <a:r>
              <a:rPr lang="en-US" sz="2400" b="1">
                <a:solidFill>
                  <a:srgbClr val="008000"/>
                </a:solidFill>
                <a:latin typeface="Arial" charset="0"/>
              </a:rPr>
              <a:t>(NĐ 107)</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Trình </a:t>
            </a:r>
            <a:r>
              <a:rPr lang="vi-VN" sz="2300" b="1" kern="0">
                <a:solidFill>
                  <a:srgbClr val="0000FF"/>
                </a:solidFill>
                <a:latin typeface="Arial" charset="0"/>
              </a:rPr>
              <a:t>Chính phủ quy định khung về tiêu chuẩn chức danh lãnh đạo, quản lý cấp sở, chi cục, cấp phòng thuộc sở, cấp phòng thuộc chi cục thuộc sở và cấp phòng thuộc </a:t>
            </a:r>
            <a:r>
              <a:rPr lang="en-US" sz="2300" b="1" kern="0" smtClean="0">
                <a:solidFill>
                  <a:srgbClr val="0000FF"/>
                </a:solidFill>
                <a:latin typeface="Arial" charset="0"/>
              </a:rPr>
              <a:t>UBND </a:t>
            </a:r>
            <a:r>
              <a:rPr lang="vi-VN" sz="2300" b="1" kern="0" smtClean="0">
                <a:solidFill>
                  <a:srgbClr val="0000FF"/>
                </a:solidFill>
                <a:latin typeface="Arial" charset="0"/>
              </a:rPr>
              <a:t>cấp huyện.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Phối </a:t>
            </a:r>
            <a:r>
              <a:rPr lang="vi-VN" sz="2300" b="1" kern="0">
                <a:solidFill>
                  <a:srgbClr val="0000FF"/>
                </a:solidFill>
                <a:latin typeface="Arial" charset="0"/>
              </a:rPr>
              <a:t>hợp với các bộ quản lý ngành, lĩnh vực hướng dẫn chức năng, nhiệm vụ và quyền hạn của cơ quan chuyên môn thuộc </a:t>
            </a:r>
            <a:r>
              <a:rPr lang="en-US" sz="2300" b="1" kern="0" smtClean="0">
                <a:solidFill>
                  <a:srgbClr val="0000FF"/>
                </a:solidFill>
                <a:latin typeface="Arial" charset="0"/>
              </a:rPr>
              <a:t>UBND </a:t>
            </a:r>
            <a:r>
              <a:rPr lang="vi-VN" sz="2300" b="1" kern="0" smtClean="0">
                <a:solidFill>
                  <a:srgbClr val="0000FF"/>
                </a:solidFill>
                <a:latin typeface="Arial" charset="0"/>
              </a:rPr>
              <a:t>cấp </a:t>
            </a:r>
            <a:r>
              <a:rPr lang="vi-VN" sz="2300" b="1" kern="0">
                <a:solidFill>
                  <a:srgbClr val="0000FF"/>
                </a:solidFill>
                <a:latin typeface="Arial" charset="0"/>
              </a:rPr>
              <a:t>tỉnh, cấp </a:t>
            </a:r>
            <a:r>
              <a:rPr lang="vi-VN" sz="2300" b="1" kern="0" smtClean="0">
                <a:solidFill>
                  <a:srgbClr val="0000FF"/>
                </a:solidFill>
                <a:latin typeface="Arial" charset="0"/>
              </a:rPr>
              <a:t>huyện.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Tổng </a:t>
            </a:r>
            <a:r>
              <a:rPr lang="vi-VN" sz="2300" b="1" kern="0">
                <a:solidFill>
                  <a:srgbClr val="0000FF"/>
                </a:solidFill>
                <a:latin typeface="Arial" charset="0"/>
              </a:rPr>
              <a:t>hợp, theo dõi việc sắp xếp, tổ chức bộ máy cơ quan chuyên môn thuộc </a:t>
            </a:r>
            <a:r>
              <a:rPr lang="en-US" sz="2300" b="1" kern="0" smtClean="0">
                <a:solidFill>
                  <a:srgbClr val="0000FF"/>
                </a:solidFill>
                <a:latin typeface="Arial" charset="0"/>
              </a:rPr>
              <a:t>UBND </a:t>
            </a:r>
            <a:r>
              <a:rPr lang="vi-VN" sz="2300" b="1" kern="0" smtClean="0">
                <a:solidFill>
                  <a:srgbClr val="0000FF"/>
                </a:solidFill>
                <a:latin typeface="Arial" charset="0"/>
              </a:rPr>
              <a:t>cấp </a:t>
            </a:r>
            <a:r>
              <a:rPr lang="vi-VN" sz="2300" b="1" kern="0">
                <a:solidFill>
                  <a:srgbClr val="0000FF"/>
                </a:solidFill>
                <a:latin typeface="Arial" charset="0"/>
              </a:rPr>
              <a:t>tỉnh, cấp </a:t>
            </a:r>
            <a:r>
              <a:rPr lang="vi-VN" sz="2300" b="1" kern="0" smtClean="0">
                <a:solidFill>
                  <a:srgbClr val="0000FF"/>
                </a:solidFill>
                <a:latin typeface="Arial" charset="0"/>
              </a:rPr>
              <a:t>huyện.</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Kiểm tra, thanh tra, giải quyết khiếu nại, tố cáo theo </a:t>
            </a:r>
            <a:r>
              <a:rPr lang="en-US" sz="2300" b="1" kern="0" smtClean="0">
                <a:solidFill>
                  <a:srgbClr val="0000FF"/>
                </a:solidFill>
                <a:latin typeface="Arial" charset="0"/>
              </a:rPr>
              <a:t/>
            </a:r>
            <a:br>
              <a:rPr lang="en-US" sz="2300" b="1" kern="0" smtClean="0">
                <a:solidFill>
                  <a:srgbClr val="0000FF"/>
                </a:solidFill>
                <a:latin typeface="Arial" charset="0"/>
              </a:rPr>
            </a:br>
            <a:r>
              <a:rPr lang="vi-VN" sz="2300" b="1" kern="0" smtClean="0">
                <a:solidFill>
                  <a:srgbClr val="0000FF"/>
                </a:solidFill>
                <a:latin typeface="Arial" charset="0"/>
              </a:rPr>
              <a:t>thẩm quyền.</a:t>
            </a:r>
            <a:endParaRPr lang="vi-VN" sz="2300" b="1" kern="0">
              <a:solidFill>
                <a:srgbClr val="0000FF"/>
              </a:solidFill>
              <a:latin typeface="Arial" charset="0"/>
            </a:endParaRPr>
          </a:p>
        </p:txBody>
      </p:sp>
      <p:sp>
        <p:nvSpPr>
          <p:cNvPr id="2" name="Title 1"/>
          <p:cNvSpPr>
            <a:spLocks noGrp="1"/>
          </p:cNvSpPr>
          <p:nvPr>
            <p:ph type="title"/>
          </p:nvPr>
        </p:nvSpPr>
        <p:spPr>
          <a:xfrm>
            <a:off x="234950" y="76200"/>
            <a:ext cx="8680450" cy="914400"/>
          </a:xfrm>
        </p:spPr>
        <p:txBody>
          <a:bodyPr anchor="ctr"/>
          <a:lstStyle/>
          <a:p>
            <a:pPr algn="ctr">
              <a:lnSpc>
                <a:spcPct val="114000"/>
              </a:lnSpc>
            </a:pPr>
            <a:r>
              <a:rPr lang="vi-VN" sz="2300" b="1" smtClean="0">
                <a:solidFill>
                  <a:srgbClr val="FF0000"/>
                </a:solidFill>
                <a:latin typeface="Arial" panose="020B0604020202020204" pitchFamily="34" charset="0"/>
                <a:cs typeface="Arial" panose="020B0604020202020204" pitchFamily="34" charset="0"/>
              </a:rPr>
              <a:t>Chương </a:t>
            </a:r>
            <a:r>
              <a:rPr lang="vi-VN" sz="2300" b="1">
                <a:solidFill>
                  <a:srgbClr val="FF0000"/>
                </a:solidFill>
                <a:latin typeface="Arial" panose="020B0604020202020204" pitchFamily="34" charset="0"/>
                <a:cs typeface="Arial" panose="020B0604020202020204" pitchFamily="34" charset="0"/>
              </a:rPr>
              <a:t>3</a:t>
            </a:r>
            <a:r>
              <a:rPr lang="vi-VN" sz="2300" b="1" smtClean="0">
                <a:solidFill>
                  <a:srgbClr val="FF0000"/>
                </a:solidFill>
                <a:latin typeface="Arial" panose="020B0604020202020204" pitchFamily="34" charset="0"/>
                <a:cs typeface="Arial" panose="020B0604020202020204" pitchFamily="34" charset="0"/>
              </a:rPr>
              <a:t>.</a:t>
            </a:r>
            <a:r>
              <a:rPr lang="en-US" sz="2300" b="1" smtClean="0">
                <a:solidFill>
                  <a:srgbClr val="FF0000"/>
                </a:solidFill>
                <a:latin typeface="Arial" panose="020B0604020202020204" pitchFamily="34" charset="0"/>
                <a:cs typeface="Arial" panose="020B0604020202020204" pitchFamily="34" charset="0"/>
              </a:rPr>
              <a:t> </a:t>
            </a:r>
            <a:r>
              <a:rPr lang="vi-VN" sz="2300" b="1" smtClean="0">
                <a:solidFill>
                  <a:srgbClr val="FF0000"/>
                </a:solidFill>
                <a:latin typeface="Arial" panose="020B0604020202020204" pitchFamily="34" charset="0"/>
                <a:cs typeface="Arial" panose="020B0604020202020204" pitchFamily="34" charset="0"/>
              </a:rPr>
              <a:t>NHIỆM </a:t>
            </a:r>
            <a:r>
              <a:rPr lang="vi-VN" sz="2300" b="1">
                <a:solidFill>
                  <a:srgbClr val="FF0000"/>
                </a:solidFill>
                <a:latin typeface="Arial" panose="020B0604020202020204" pitchFamily="34" charset="0"/>
                <a:cs typeface="Arial" panose="020B0604020202020204" pitchFamily="34" charset="0"/>
              </a:rPr>
              <a:t>VỤ, QUYỀN HẠN </a:t>
            </a:r>
            <a:r>
              <a:rPr lang="en-US" sz="2300" b="1" smtClean="0">
                <a:solidFill>
                  <a:srgbClr val="FF0000"/>
                </a:solidFill>
                <a:latin typeface="Arial" panose="020B0604020202020204" pitchFamily="34" charset="0"/>
                <a:cs typeface="Arial" panose="020B0604020202020204" pitchFamily="34" charset="0"/>
              </a:rPr>
              <a:t/>
            </a:r>
            <a:br>
              <a:rPr lang="en-US" sz="2300" b="1" smtClean="0">
                <a:solidFill>
                  <a:srgbClr val="FF0000"/>
                </a:solidFill>
                <a:latin typeface="Arial" panose="020B0604020202020204" pitchFamily="34" charset="0"/>
                <a:cs typeface="Arial" panose="020B0604020202020204" pitchFamily="34" charset="0"/>
              </a:rPr>
            </a:br>
            <a:r>
              <a:rPr lang="vi-VN" sz="2300" b="1" smtClean="0">
                <a:solidFill>
                  <a:srgbClr val="FF0000"/>
                </a:solidFill>
                <a:latin typeface="Arial" panose="020B0604020202020204" pitchFamily="34" charset="0"/>
                <a:cs typeface="Arial" panose="020B0604020202020204" pitchFamily="34" charset="0"/>
              </a:rPr>
              <a:t>CỦA </a:t>
            </a:r>
            <a:r>
              <a:rPr lang="vi-VN" sz="2300" b="1">
                <a:solidFill>
                  <a:srgbClr val="FF0000"/>
                </a:solidFill>
                <a:latin typeface="Arial" panose="020B0604020202020204" pitchFamily="34" charset="0"/>
                <a:cs typeface="Arial" panose="020B0604020202020204" pitchFamily="34" charset="0"/>
              </a:rPr>
              <a:t>BỘ, CƠ QUAN NGANG BỘ VÀ </a:t>
            </a:r>
            <a:r>
              <a:rPr lang="en-US" sz="2300" b="1" smtClean="0">
                <a:solidFill>
                  <a:srgbClr val="FF0000"/>
                </a:solidFill>
                <a:latin typeface="Arial" panose="020B0604020202020204" pitchFamily="34" charset="0"/>
                <a:cs typeface="Arial" panose="020B0604020202020204" pitchFamily="34" charset="0"/>
              </a:rPr>
              <a:t>UBND </a:t>
            </a:r>
            <a:r>
              <a:rPr lang="vi-VN" sz="2300" b="1" smtClean="0">
                <a:solidFill>
                  <a:srgbClr val="FF0000"/>
                </a:solidFill>
                <a:latin typeface="Arial" panose="020B0604020202020204" pitchFamily="34" charset="0"/>
                <a:cs typeface="Arial" panose="020B0604020202020204" pitchFamily="34" charset="0"/>
              </a:rPr>
              <a:t>CẤP TỈNH</a:t>
            </a:r>
            <a:endParaRPr lang="en-US" sz="23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73930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Chỉ </a:t>
            </a:r>
            <a:r>
              <a:rPr lang="vi-VN" sz="2300" b="1" kern="0">
                <a:solidFill>
                  <a:srgbClr val="0000FF"/>
                </a:solidFill>
                <a:latin typeface="Arial" charset="0"/>
              </a:rPr>
              <a:t>đạo, hướng dẫn và kiểm tra về chuyên môn nghiệp vụ đối với sở theo ngành, lĩnh vực thuộc phạm vi quản </a:t>
            </a:r>
            <a:r>
              <a:rPr lang="vi-VN" sz="2300" b="1" kern="0" smtClean="0">
                <a:solidFill>
                  <a:srgbClr val="0000FF"/>
                </a:solidFill>
                <a:latin typeface="Arial" charset="0"/>
              </a:rPr>
              <a:t>lý.</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Hướng </a:t>
            </a:r>
            <a:r>
              <a:rPr lang="vi-VN" sz="2300" b="1" kern="0">
                <a:solidFill>
                  <a:srgbClr val="0000FF"/>
                </a:solidFill>
                <a:latin typeface="Arial" charset="0"/>
              </a:rPr>
              <a:t>dẫn thực hiện chức năng, nhiệm vụ, quyền hạn theo ngành, lĩnh vực thuộc phạm vi quản lý đối với cơ quan chuyên môn thuộc </a:t>
            </a:r>
            <a:r>
              <a:rPr lang="en-US" sz="2300" b="1" kern="0" smtClean="0">
                <a:solidFill>
                  <a:srgbClr val="0000FF"/>
                </a:solidFill>
                <a:latin typeface="Arial" charset="0"/>
              </a:rPr>
              <a:t>UBND </a:t>
            </a:r>
            <a:r>
              <a:rPr lang="vi-VN" sz="2300" b="1" kern="0" smtClean="0">
                <a:solidFill>
                  <a:srgbClr val="0000FF"/>
                </a:solidFill>
                <a:latin typeface="Arial" charset="0"/>
              </a:rPr>
              <a:t>cấp </a:t>
            </a:r>
            <a:r>
              <a:rPr lang="vi-VN" sz="2300" b="1" kern="0">
                <a:solidFill>
                  <a:srgbClr val="0000FF"/>
                </a:solidFill>
                <a:latin typeface="Arial" charset="0"/>
              </a:rPr>
              <a:t>tỉnh, cấp huyện và hướng dẫn chức năng, nhiệm vụ, quyền hạn của chi cục thuộc </a:t>
            </a:r>
            <a:r>
              <a:rPr lang="vi-VN" sz="2300" b="1" kern="0" smtClean="0">
                <a:solidFill>
                  <a:srgbClr val="0000FF"/>
                </a:solidFill>
                <a:latin typeface="Arial" charset="0"/>
              </a:rPr>
              <a:t>sở.</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Hướng </a:t>
            </a:r>
            <a:r>
              <a:rPr lang="vi-VN" sz="2300" b="1" kern="0">
                <a:solidFill>
                  <a:srgbClr val="0000FF"/>
                </a:solidFill>
                <a:latin typeface="Arial" charset="0"/>
              </a:rPr>
              <a:t>dẫn thực hiện chức năng, nhiệm vụ, quyền hạn và cơ cấu tổ chức của đơn vị sự nghiệp công lập thuộc sở theo ngành, lĩnh vực quản </a:t>
            </a:r>
            <a:r>
              <a:rPr lang="vi-VN" sz="2300" b="1" kern="0" smtClean="0">
                <a:solidFill>
                  <a:srgbClr val="0000FF"/>
                </a:solidFill>
                <a:latin typeface="Arial" charset="0"/>
              </a:rPr>
              <a:t>lý.</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Kiểm </a:t>
            </a:r>
            <a:r>
              <a:rPr lang="vi-VN" sz="2300" b="1" kern="0">
                <a:solidFill>
                  <a:srgbClr val="0000FF"/>
                </a:solidFill>
                <a:latin typeface="Arial" charset="0"/>
              </a:rPr>
              <a:t>tra, thanh tra, giải quyết khiếu nại, tố cáo </a:t>
            </a:r>
            <a:r>
              <a:rPr lang="vi-VN" sz="2300" b="1" kern="0" smtClean="0">
                <a:solidFill>
                  <a:srgbClr val="0000FF"/>
                </a:solidFill>
                <a:latin typeface="Arial" charset="0"/>
              </a:rPr>
              <a:t>theo</a:t>
            </a:r>
            <a:r>
              <a:rPr lang="en-US" sz="2300" b="1" kern="0" smtClean="0">
                <a:solidFill>
                  <a:srgbClr val="0000FF"/>
                </a:solidFill>
                <a:latin typeface="Arial" charset="0"/>
              </a:rPr>
              <a:t> </a:t>
            </a:r>
            <a:br>
              <a:rPr lang="en-US" sz="2300" b="1" kern="0" smtClean="0">
                <a:solidFill>
                  <a:srgbClr val="0000FF"/>
                </a:solidFill>
                <a:latin typeface="Arial" charset="0"/>
              </a:rPr>
            </a:br>
            <a:r>
              <a:rPr lang="vi-VN" sz="2300" b="1" kern="0" smtClean="0">
                <a:solidFill>
                  <a:srgbClr val="0000FF"/>
                </a:solidFill>
                <a:latin typeface="Arial" charset="0"/>
              </a:rPr>
              <a:t>thẩm </a:t>
            </a:r>
            <a:r>
              <a:rPr lang="vi-VN" sz="2300" b="1" kern="0">
                <a:solidFill>
                  <a:srgbClr val="0000FF"/>
                </a:solidFill>
                <a:latin typeface="Arial" charset="0"/>
              </a:rPr>
              <a:t>quyền</a:t>
            </a:r>
            <a:r>
              <a:rPr lang="vi-VN" sz="2300" b="1" kern="0" smtClean="0">
                <a:solidFill>
                  <a:srgbClr val="0000FF"/>
                </a:solidFill>
                <a:latin typeface="Arial" charset="0"/>
              </a:rPr>
              <a:t>.</a:t>
            </a:r>
            <a:endParaRPr lang="vi-VN" sz="2300" b="1" kern="0">
              <a:solidFill>
                <a:srgbClr val="0000FF"/>
              </a:solidFill>
              <a:latin typeface="Arial" charset="0"/>
            </a:endParaRPr>
          </a:p>
        </p:txBody>
      </p:sp>
      <p:sp>
        <p:nvSpPr>
          <p:cNvPr id="2" name="Title 1"/>
          <p:cNvSpPr>
            <a:spLocks noGrp="1"/>
          </p:cNvSpPr>
          <p:nvPr>
            <p:ph type="title"/>
          </p:nvPr>
        </p:nvSpPr>
        <p:spPr>
          <a:xfrm>
            <a:off x="234950" y="76200"/>
            <a:ext cx="8680450" cy="914400"/>
          </a:xfrm>
        </p:spPr>
        <p:txBody>
          <a:bodyPr anchor="ctr"/>
          <a:lstStyle/>
          <a:p>
            <a:pPr algn="ctr">
              <a:lnSpc>
                <a:spcPct val="114000"/>
              </a:lnSpc>
            </a:pPr>
            <a:r>
              <a:rPr lang="vi-VN" sz="2500" b="1" smtClean="0">
                <a:solidFill>
                  <a:srgbClr val="FF0000"/>
                </a:solidFill>
                <a:latin typeface="Arial" panose="020B0604020202020204" pitchFamily="34" charset="0"/>
                <a:cs typeface="Arial" panose="020B0604020202020204" pitchFamily="34" charset="0"/>
              </a:rPr>
              <a:t>Điều </a:t>
            </a:r>
            <a:r>
              <a:rPr lang="vi-VN" sz="2500" b="1">
                <a:solidFill>
                  <a:srgbClr val="FF0000"/>
                </a:solidFill>
                <a:latin typeface="Arial" panose="020B0604020202020204" pitchFamily="34" charset="0"/>
                <a:cs typeface="Arial" panose="020B0604020202020204" pitchFamily="34" charset="0"/>
              </a:rPr>
              <a:t>11. Bộ trưởng, Thủ trưởng cơ quan ngang </a:t>
            </a:r>
            <a:r>
              <a:rPr lang="vi-VN" sz="2500" b="1" smtClean="0">
                <a:solidFill>
                  <a:srgbClr val="FF0000"/>
                </a:solidFill>
                <a:latin typeface="Arial" panose="020B0604020202020204" pitchFamily="34" charset="0"/>
                <a:cs typeface="Arial" panose="020B0604020202020204" pitchFamily="34" charset="0"/>
              </a:rPr>
              <a:t>bộ</a:t>
            </a:r>
            <a:r>
              <a:rPr lang="en-US" sz="2500" b="1" smtClean="0">
                <a:solidFill>
                  <a:srgbClr val="0000FF"/>
                </a:solidFill>
                <a:latin typeface="Arial" charset="0"/>
              </a:rPr>
              <a:t/>
            </a:r>
            <a:br>
              <a:rPr lang="en-US" sz="2500" b="1" smtClean="0">
                <a:solidFill>
                  <a:srgbClr val="0000FF"/>
                </a:solidFill>
                <a:latin typeface="Arial" charset="0"/>
              </a:rPr>
            </a:br>
            <a:r>
              <a:rPr lang="en-US" sz="2500" b="1" smtClean="0">
                <a:solidFill>
                  <a:srgbClr val="008000"/>
                </a:solidFill>
                <a:latin typeface="Arial" charset="0"/>
              </a:rPr>
              <a:t>(NĐ </a:t>
            </a:r>
            <a:r>
              <a:rPr lang="en-US" sz="2500" b="1">
                <a:solidFill>
                  <a:srgbClr val="008000"/>
                </a:solidFill>
                <a:latin typeface="Arial" charset="0"/>
              </a:rPr>
              <a:t>107</a:t>
            </a:r>
            <a:r>
              <a:rPr lang="en-US" sz="2500" b="1" smtClean="0">
                <a:solidFill>
                  <a:srgbClr val="008000"/>
                </a:solidFill>
                <a:latin typeface="Arial" charset="0"/>
              </a:rPr>
              <a:t>)</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09110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3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Quy </a:t>
            </a:r>
            <a:r>
              <a:rPr lang="vi-VN" sz="2100" b="1" kern="0">
                <a:solidFill>
                  <a:srgbClr val="0000FF"/>
                </a:solidFill>
                <a:latin typeface="Arial" charset="0"/>
              </a:rPr>
              <a:t>định cụ thể chức năng, nhiệm vụ, quyền hạn của sở phù hợp với hướng dẫn của Bộ quản lý ngành, lĩnh vực; quyết định cơ cấu tổ chức, số lượng Phó Giám đốc của sở phù hợp với yêu cầu quản lý nhà nước về ngành, lĩnh vực ở địa phương và các tiêu chí quy định tại Nghị định </a:t>
            </a:r>
            <a:r>
              <a:rPr lang="vi-VN" sz="2100" b="1" kern="0" smtClean="0">
                <a:solidFill>
                  <a:srgbClr val="0000FF"/>
                </a:solidFill>
                <a:latin typeface="Arial" charset="0"/>
              </a:rPr>
              <a:t>này.</a:t>
            </a:r>
            <a:endParaRPr lang="en-US" sz="2100" b="1" kern="0" smtClean="0">
              <a:solidFill>
                <a:srgbClr val="0000FF"/>
              </a:solidFill>
              <a:latin typeface="Arial" charset="0"/>
            </a:endParaRPr>
          </a:p>
          <a:p>
            <a:pPr marL="579438" indent="-457200" algn="just" eaLnBrk="1" hangingPunct="1">
              <a:lnSpc>
                <a:spcPct val="113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Quy </a:t>
            </a:r>
            <a:r>
              <a:rPr lang="vi-VN" sz="2100" b="1" kern="0">
                <a:solidFill>
                  <a:srgbClr val="0000FF"/>
                </a:solidFill>
                <a:latin typeface="Arial" charset="0"/>
              </a:rPr>
              <a:t>định chức năng, nhiệm vụ, quyền hạn của chi cục thuộc sở phù hợp với hướng dẫn của bộ quản lý ngành, lĩnh vực; quyết định việc thành lập chi cục thuộc sở và cơ cấu tổ chức của chi cục thuộc sở theo quy định tại Nghị định </a:t>
            </a:r>
            <a:r>
              <a:rPr lang="vi-VN" sz="2100" b="1" kern="0" smtClean="0">
                <a:solidFill>
                  <a:srgbClr val="0000FF"/>
                </a:solidFill>
                <a:latin typeface="Arial" charset="0"/>
              </a:rPr>
              <a:t>này.</a:t>
            </a:r>
            <a:endParaRPr lang="en-US" sz="2100" b="1" kern="0" smtClean="0">
              <a:solidFill>
                <a:srgbClr val="0000FF"/>
              </a:solidFill>
              <a:latin typeface="Arial" charset="0"/>
            </a:endParaRPr>
          </a:p>
          <a:p>
            <a:pPr marL="579438" indent="-457200" algn="just" eaLnBrk="1" hangingPunct="1">
              <a:lnSpc>
                <a:spcPct val="113000"/>
              </a:lnSpc>
              <a:spcBef>
                <a:spcPts val="1200"/>
              </a:spcBef>
              <a:spcAft>
                <a:spcPts val="0"/>
              </a:spcAft>
              <a:buClr>
                <a:srgbClr val="FF0000"/>
              </a:buClr>
              <a:buFont typeface="+mj-lt"/>
              <a:buAutoNum type="arabicPeriod"/>
              <a:defRPr/>
            </a:pPr>
            <a:r>
              <a:rPr lang="vi-VN" sz="2100" b="1" kern="0" smtClean="0">
                <a:solidFill>
                  <a:srgbClr val="0000FF"/>
                </a:solidFill>
                <a:latin typeface="Arial" charset="0"/>
              </a:rPr>
              <a:t>Quyết </a:t>
            </a:r>
            <a:r>
              <a:rPr lang="vi-VN" sz="2100" b="1" kern="0">
                <a:solidFill>
                  <a:srgbClr val="0000FF"/>
                </a:solidFill>
                <a:latin typeface="Arial" charset="0"/>
              </a:rPr>
              <a:t>định thành lập, tổ chức lại, giải thể đơn vị sự nghiệp công lập thuộc sở theo quy định của pháp luật, bảo đảm phù hợp với quy hoạch mạng lưới các đơn vị sự nghiệp công lập theo ngành, lĩnh vực được Thủ tướng Chính phủ phê duyệt, hướng dẫn của bộ quản lý ngành, lĩnh vực và Bộ Nội </a:t>
            </a:r>
            <a:r>
              <a:rPr lang="vi-VN" sz="2100" b="1" kern="0" smtClean="0">
                <a:solidFill>
                  <a:srgbClr val="0000FF"/>
                </a:solidFill>
                <a:latin typeface="Arial" charset="0"/>
              </a:rPr>
              <a:t>vụ.</a:t>
            </a:r>
            <a:endParaRPr lang="en-US" sz="2100" b="1" kern="0" smtClean="0">
              <a:solidFill>
                <a:srgbClr val="0000FF"/>
              </a:solidFill>
              <a:latin typeface="Arial" charset="0"/>
            </a:endParaRPr>
          </a:p>
        </p:txBody>
      </p:sp>
      <p:sp>
        <p:nvSpPr>
          <p:cNvPr id="2" name="Title 1"/>
          <p:cNvSpPr>
            <a:spLocks noGrp="1"/>
          </p:cNvSpPr>
          <p:nvPr>
            <p:ph type="title"/>
          </p:nvPr>
        </p:nvSpPr>
        <p:spPr>
          <a:xfrm>
            <a:off x="234950" y="76200"/>
            <a:ext cx="8680450" cy="914400"/>
          </a:xfrm>
        </p:spPr>
        <p:txBody>
          <a:bodyPr anchor="ctr"/>
          <a:lstStyle/>
          <a:p>
            <a:pPr algn="ctr">
              <a:lnSpc>
                <a:spcPct val="114000"/>
              </a:lnSpc>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12. Ủy ban nhân dân cấp </a:t>
            </a:r>
            <a:r>
              <a:rPr lang="vi-VN" sz="2600" b="1" smtClean="0">
                <a:solidFill>
                  <a:srgbClr val="FF0000"/>
                </a:solidFill>
                <a:latin typeface="Arial" panose="020B0604020202020204" pitchFamily="34" charset="0"/>
                <a:cs typeface="Arial" panose="020B0604020202020204" pitchFamily="34" charset="0"/>
              </a:rPr>
              <a:t>tỉnh</a:t>
            </a:r>
            <a:r>
              <a:rPr lang="en-US" sz="2600" b="1" smtClean="0">
                <a:solidFill>
                  <a:srgbClr val="FF0000"/>
                </a:solidFill>
                <a:latin typeface="Arial" panose="020B0604020202020204" pitchFamily="34" charset="0"/>
                <a:cs typeface="Arial" panose="020B0604020202020204" pitchFamily="34" charset="0"/>
              </a:rPr>
              <a:t> </a:t>
            </a:r>
            <a:r>
              <a:rPr lang="en-US" sz="2600" b="1" smtClean="0">
                <a:solidFill>
                  <a:srgbClr val="008000"/>
                </a:solidFill>
                <a:latin typeface="Arial" charset="0"/>
              </a:rPr>
              <a:t>(NĐ </a:t>
            </a:r>
            <a:r>
              <a:rPr lang="en-US" sz="2600" b="1">
                <a:solidFill>
                  <a:srgbClr val="008000"/>
                </a:solidFill>
                <a:latin typeface="Arial" charset="0"/>
              </a:rPr>
              <a:t>107</a:t>
            </a:r>
            <a:r>
              <a:rPr lang="en-US" sz="2600" b="1" smtClean="0">
                <a:solidFill>
                  <a:srgbClr val="008000"/>
                </a:solidFill>
                <a:latin typeface="Arial" charset="0"/>
              </a:rPr>
              <a:t>)</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42469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startAt="4"/>
              <a:defRPr/>
            </a:pPr>
            <a:r>
              <a:rPr lang="vi-VN" sz="2000" b="1" kern="0" smtClean="0">
                <a:solidFill>
                  <a:srgbClr val="0000FF"/>
                </a:solidFill>
                <a:latin typeface="Arial" charset="0"/>
              </a:rPr>
              <a:t>Quyết </a:t>
            </a:r>
            <a:r>
              <a:rPr lang="vi-VN" sz="2000" b="1" kern="0">
                <a:solidFill>
                  <a:srgbClr val="0000FF"/>
                </a:solidFill>
                <a:latin typeface="Arial" charset="0"/>
              </a:rPr>
              <a:t>định phân cấp cho </a:t>
            </a:r>
            <a:r>
              <a:rPr lang="en-US" sz="2000" b="1" kern="0" smtClean="0">
                <a:solidFill>
                  <a:srgbClr val="0000FF"/>
                </a:solidFill>
                <a:latin typeface="Arial" charset="0"/>
              </a:rPr>
              <a:t>UBND </a:t>
            </a:r>
            <a:r>
              <a:rPr lang="vi-VN" sz="2000" b="1" kern="0" smtClean="0">
                <a:solidFill>
                  <a:srgbClr val="0000FF"/>
                </a:solidFill>
                <a:latin typeface="Arial" charset="0"/>
              </a:rPr>
              <a:t>cấp </a:t>
            </a:r>
            <a:r>
              <a:rPr lang="vi-VN" sz="2000" b="1" kern="0">
                <a:solidFill>
                  <a:srgbClr val="0000FF"/>
                </a:solidFill>
                <a:latin typeface="Arial" charset="0"/>
              </a:rPr>
              <a:t>huyện, phân cấp hoặc ủy quyền cho sở và Giám đốc sở thực hiện một hoặc một số nhiệm vụ, quyền hạn thuộc thẩm quyền của </a:t>
            </a:r>
            <a:r>
              <a:rPr lang="en-US" sz="2000" b="1" kern="0" smtClean="0">
                <a:solidFill>
                  <a:srgbClr val="0000FF"/>
                </a:solidFill>
                <a:latin typeface="Arial" charset="0"/>
              </a:rPr>
              <a:t>UBND </a:t>
            </a:r>
            <a:r>
              <a:rPr lang="vi-VN" sz="2000" b="1" kern="0" smtClean="0">
                <a:solidFill>
                  <a:srgbClr val="0000FF"/>
                </a:solidFill>
                <a:latin typeface="Arial" charset="0"/>
              </a:rPr>
              <a:t>cấp </a:t>
            </a:r>
            <a:r>
              <a:rPr lang="vi-VN" sz="2000" b="1" kern="0">
                <a:solidFill>
                  <a:srgbClr val="0000FF"/>
                </a:solidFill>
                <a:latin typeface="Arial" charset="0"/>
              </a:rPr>
              <a:t>tỉnh theo quy định của pháp </a:t>
            </a:r>
            <a:r>
              <a:rPr lang="vi-VN" sz="2000" b="1" kern="0" smtClean="0">
                <a:solidFill>
                  <a:srgbClr val="0000FF"/>
                </a:solidFill>
                <a:latin typeface="Arial" charset="0"/>
              </a:rPr>
              <a:t>luật.</a:t>
            </a:r>
            <a:endParaRPr lang="en-US"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4"/>
              <a:defRPr/>
            </a:pPr>
            <a:r>
              <a:rPr lang="vi-VN" sz="2000" b="1" kern="0" smtClean="0">
                <a:solidFill>
                  <a:srgbClr val="0000FF"/>
                </a:solidFill>
                <a:latin typeface="Arial" charset="0"/>
              </a:rPr>
              <a:t>Căn </a:t>
            </a:r>
            <a:r>
              <a:rPr lang="vi-VN" sz="2000" b="1" kern="0">
                <a:solidFill>
                  <a:srgbClr val="0000FF"/>
                </a:solidFill>
                <a:latin typeface="Arial" charset="0"/>
              </a:rPr>
              <a:t>cứ quy định khung của Chính phủ và theo đề nghị của Giám đốc Sở Nội vụ, quy định cụ thể tiêu chuẩn chức danh lãnh đạo, quản lý cấp sở, chi cục thuộc sở, phòng và tương đương thuộc sở, phòng thuộc chi cục thuộc sở và phòng chuyên môn thuộc </a:t>
            </a:r>
            <a:r>
              <a:rPr lang="en-US" sz="2000" b="1" kern="0" smtClean="0">
                <a:solidFill>
                  <a:srgbClr val="0000FF"/>
                </a:solidFill>
                <a:latin typeface="Arial" charset="0"/>
              </a:rPr>
              <a:t>UBND </a:t>
            </a:r>
            <a:r>
              <a:rPr lang="vi-VN" sz="2000" b="1" kern="0" smtClean="0">
                <a:solidFill>
                  <a:srgbClr val="0000FF"/>
                </a:solidFill>
                <a:latin typeface="Arial" charset="0"/>
              </a:rPr>
              <a:t>cấp </a:t>
            </a:r>
            <a:r>
              <a:rPr lang="vi-VN" sz="2000" b="1" kern="0">
                <a:solidFill>
                  <a:srgbClr val="0000FF"/>
                </a:solidFill>
                <a:latin typeface="Arial" charset="0"/>
              </a:rPr>
              <a:t>huyện, bảo đảm phù hợp với đặc thù của địa phương và không được thấp hơn quy định khung của Chính </a:t>
            </a:r>
            <a:r>
              <a:rPr lang="vi-VN" sz="2000" b="1" kern="0" smtClean="0">
                <a:solidFill>
                  <a:srgbClr val="0000FF"/>
                </a:solidFill>
                <a:latin typeface="Arial" charset="0"/>
              </a:rPr>
              <a:t>phủ.</a:t>
            </a:r>
            <a:endParaRPr lang="en-US"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4"/>
              <a:defRPr/>
            </a:pPr>
            <a:r>
              <a:rPr lang="vi-VN" sz="2000" b="1" kern="0" smtClean="0">
                <a:solidFill>
                  <a:srgbClr val="0000FF"/>
                </a:solidFill>
                <a:latin typeface="Arial" charset="0"/>
              </a:rPr>
              <a:t>Hàng </a:t>
            </a:r>
            <a:r>
              <a:rPr lang="vi-VN" sz="2000" b="1" kern="0">
                <a:solidFill>
                  <a:srgbClr val="0000FF"/>
                </a:solidFill>
                <a:latin typeface="Arial" charset="0"/>
              </a:rPr>
              <a:t>năm, báo cáo </a:t>
            </a:r>
            <a:r>
              <a:rPr lang="en-US" sz="2000" b="1" kern="0" smtClean="0">
                <a:solidFill>
                  <a:srgbClr val="0000FF"/>
                </a:solidFill>
                <a:latin typeface="Arial" charset="0"/>
              </a:rPr>
              <a:t>HĐND </a:t>
            </a:r>
            <a:r>
              <a:rPr lang="vi-VN" sz="2000" b="1" kern="0" smtClean="0">
                <a:solidFill>
                  <a:srgbClr val="0000FF"/>
                </a:solidFill>
                <a:latin typeface="Arial" charset="0"/>
              </a:rPr>
              <a:t>cấp </a:t>
            </a:r>
            <a:r>
              <a:rPr lang="vi-VN" sz="2000" b="1" kern="0">
                <a:solidFill>
                  <a:srgbClr val="0000FF"/>
                </a:solidFill>
                <a:latin typeface="Arial" charset="0"/>
              </a:rPr>
              <a:t>tỉnh, Bộ Nội vụ và bộ quản lý ngành, lĩnh vực về tình hình tổ chức và hoạt động của </a:t>
            </a:r>
            <a:r>
              <a:rPr lang="vi-VN" sz="2000" b="1" kern="0" smtClean="0">
                <a:solidFill>
                  <a:srgbClr val="0000FF"/>
                </a:solidFill>
                <a:latin typeface="Arial" charset="0"/>
              </a:rPr>
              <a:t>sở.</a:t>
            </a:r>
            <a:endParaRPr lang="en-US"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startAt="4"/>
              <a:defRPr/>
            </a:pPr>
            <a:r>
              <a:rPr lang="vi-VN" sz="2000" b="1" kern="0" smtClean="0">
                <a:solidFill>
                  <a:srgbClr val="0000FF"/>
                </a:solidFill>
                <a:latin typeface="Arial" charset="0"/>
              </a:rPr>
              <a:t>Kiểm </a:t>
            </a:r>
            <a:r>
              <a:rPr lang="vi-VN" sz="2000" b="1" kern="0">
                <a:solidFill>
                  <a:srgbClr val="0000FF"/>
                </a:solidFill>
                <a:latin typeface="Arial" charset="0"/>
              </a:rPr>
              <a:t>tra, thanh tra, giải quyết khiếu nại, tố cáo theo thẩm quyền</a:t>
            </a:r>
            <a:r>
              <a:rPr lang="vi-VN"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76200"/>
            <a:ext cx="8680450" cy="914400"/>
          </a:xfrm>
        </p:spPr>
        <p:txBody>
          <a:bodyPr anchor="ctr"/>
          <a:lstStyle/>
          <a:p>
            <a:pPr algn="ctr">
              <a:lnSpc>
                <a:spcPct val="114000"/>
              </a:lnSpc>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12. Ủy ban nhân dân cấp </a:t>
            </a:r>
            <a:r>
              <a:rPr lang="vi-VN" sz="2600" b="1" smtClean="0">
                <a:solidFill>
                  <a:srgbClr val="FF0000"/>
                </a:solidFill>
                <a:latin typeface="Arial" panose="020B0604020202020204" pitchFamily="34" charset="0"/>
                <a:cs typeface="Arial" panose="020B0604020202020204" pitchFamily="34" charset="0"/>
              </a:rPr>
              <a:t>tỉnh</a:t>
            </a:r>
            <a:r>
              <a:rPr lang="en-US" sz="2600" b="1" smtClean="0">
                <a:solidFill>
                  <a:srgbClr val="FF0000"/>
                </a:solidFill>
                <a:latin typeface="Arial" panose="020B0604020202020204" pitchFamily="34" charset="0"/>
                <a:cs typeface="Arial" panose="020B0604020202020204" pitchFamily="34" charset="0"/>
              </a:rPr>
              <a:t> </a:t>
            </a:r>
            <a:r>
              <a:rPr lang="en-US" sz="2600" b="1" smtClean="0">
                <a:solidFill>
                  <a:srgbClr val="008000"/>
                </a:solidFill>
                <a:latin typeface="Arial" charset="0"/>
              </a:rPr>
              <a:t>(NĐ </a:t>
            </a:r>
            <a:r>
              <a:rPr lang="en-US" sz="2600" b="1">
                <a:solidFill>
                  <a:srgbClr val="008000"/>
                </a:solidFill>
                <a:latin typeface="Arial" charset="0"/>
              </a:rPr>
              <a:t>107</a:t>
            </a:r>
            <a:r>
              <a:rPr lang="en-US" sz="2600" b="1" smtClean="0">
                <a:solidFill>
                  <a:srgbClr val="008000"/>
                </a:solidFill>
                <a:latin typeface="Arial" charset="0"/>
              </a:rPr>
              <a:t>)</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3022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00"/>
            <a:ext cx="9144000" cy="4648200"/>
          </a:xfrm>
          <a:prstGeom prst="rect">
            <a:avLst/>
          </a:prstGeom>
        </p:spPr>
      </p:pic>
    </p:spTree>
    <p:extLst>
      <p:ext uri="{BB962C8B-B14F-4D97-AF65-F5344CB8AC3E}">
        <p14:creationId xmlns:p14="http://schemas.microsoft.com/office/powerpoint/2010/main" val="36353180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Lãnh </a:t>
            </a:r>
            <a:r>
              <a:rPr lang="vi-VN" sz="2300" b="1" kern="0">
                <a:solidFill>
                  <a:srgbClr val="0000FF"/>
                </a:solidFill>
                <a:latin typeface="Arial" charset="0"/>
              </a:rPr>
              <a:t>đạo, chỉ đạo sở thực hiện chức năng, nhiệm vụ được </a:t>
            </a:r>
            <a:r>
              <a:rPr lang="vi-VN" sz="2300" b="1" kern="0" smtClean="0">
                <a:solidFill>
                  <a:srgbClr val="0000FF"/>
                </a:solidFill>
                <a:latin typeface="Arial" charset="0"/>
              </a:rPr>
              <a:t>giao.</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Bổ </a:t>
            </a:r>
            <a:r>
              <a:rPr lang="vi-VN" sz="2300" b="1" kern="0">
                <a:solidFill>
                  <a:srgbClr val="0000FF"/>
                </a:solidFill>
                <a:latin typeface="Arial" charset="0"/>
              </a:rPr>
              <a:t>nhiệm, bổ nhiệm lại, miễn nhiệm, cho từ chức, điều động, luân chuyển, khen thưởng, kỷ luật, nghỉ hưu và thực hiện chế độ, chính sách đối với Giám đốc sở và Phó Giám đốc sở theo quy định của Đảng và của pháp </a:t>
            </a:r>
            <a:r>
              <a:rPr lang="vi-VN" sz="2300" b="1" kern="0" smtClean="0">
                <a:solidFill>
                  <a:srgbClr val="0000FF"/>
                </a:solidFill>
                <a:latin typeface="Arial" charset="0"/>
              </a:rPr>
              <a:t>luật.</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300" b="1" kern="0" smtClean="0">
                <a:solidFill>
                  <a:srgbClr val="0000FF"/>
                </a:solidFill>
                <a:latin typeface="Arial" charset="0"/>
              </a:rPr>
              <a:t>Quyết </a:t>
            </a:r>
            <a:r>
              <a:rPr lang="vi-VN" sz="2300" b="1" kern="0">
                <a:solidFill>
                  <a:srgbClr val="0000FF"/>
                </a:solidFill>
                <a:latin typeface="Arial" charset="0"/>
              </a:rPr>
              <a:t>định số lượng cấp phó của các cơ quan, đơn vị thuộc sở theo đề nghị của Giám đốc sở, phù hợp với tiêu chí quy định tại Nghị định này</a:t>
            </a:r>
            <a:r>
              <a:rPr lang="vi-VN"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76200"/>
            <a:ext cx="8680450" cy="914400"/>
          </a:xfrm>
        </p:spPr>
        <p:txBody>
          <a:bodyPr anchor="ctr"/>
          <a:lstStyle/>
          <a:p>
            <a:pPr algn="ctr">
              <a:lnSpc>
                <a:spcPct val="114000"/>
              </a:lnSpc>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13. Chủ tịch Ủy ban nhân dân cấp tỉnh</a:t>
            </a:r>
            <a:r>
              <a:rPr lang="en-US" sz="2600" b="1" smtClean="0">
                <a:solidFill>
                  <a:srgbClr val="FF0000"/>
                </a:solidFill>
                <a:latin typeface="Arial" panose="020B0604020202020204" pitchFamily="34" charset="0"/>
                <a:cs typeface="Arial" panose="020B0604020202020204" pitchFamily="34" charset="0"/>
              </a:rPr>
              <a:t> </a:t>
            </a:r>
            <a:r>
              <a:rPr lang="en-US" sz="2600" b="1" smtClean="0">
                <a:solidFill>
                  <a:srgbClr val="008000"/>
                </a:solidFill>
                <a:latin typeface="Arial" charset="0"/>
              </a:rPr>
              <a:t>(NĐ </a:t>
            </a:r>
            <a:r>
              <a:rPr lang="en-US" sz="2600" b="1">
                <a:solidFill>
                  <a:srgbClr val="008000"/>
                </a:solidFill>
                <a:latin typeface="Arial" charset="0"/>
              </a:rPr>
              <a:t>107</a:t>
            </a:r>
            <a:r>
              <a:rPr lang="en-US" sz="2600" b="1" smtClean="0">
                <a:solidFill>
                  <a:srgbClr val="008000"/>
                </a:solidFill>
                <a:latin typeface="Arial" charset="0"/>
              </a:rPr>
              <a:t>)</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2077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3581400" y="1295400"/>
            <a:ext cx="5421313" cy="52578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457200" indent="-342900" algn="just" eaLnBrk="1" hangingPunct="1">
              <a:lnSpc>
                <a:spcPct val="118000"/>
              </a:lnSpc>
              <a:spcBef>
                <a:spcPts val="1200"/>
              </a:spcBef>
              <a:spcAft>
                <a:spcPts val="0"/>
              </a:spcAft>
              <a:buClr>
                <a:srgbClr val="FF0000"/>
              </a:buClr>
              <a:buFont typeface="Wingdings" panose="05000000000000000000" pitchFamily="2" charset="2"/>
              <a:buChar char="Ø"/>
              <a:defRPr/>
            </a:pPr>
            <a:r>
              <a:rPr lang="en-US" sz="2100" b="1" kern="0" smtClean="0">
                <a:solidFill>
                  <a:srgbClr val="0000FF"/>
                </a:solidFill>
                <a:latin typeface="Arial" charset="0"/>
              </a:rPr>
              <a:t>Ngày 04-4-2014, Chính phủ ban hành </a:t>
            </a:r>
            <a:r>
              <a:rPr lang="en-US" sz="2100" b="1" kern="0" smtClean="0">
                <a:solidFill>
                  <a:srgbClr val="FF0066"/>
                </a:solidFill>
                <a:latin typeface="Arial" charset="0"/>
              </a:rPr>
              <a:t>N</a:t>
            </a:r>
            <a:r>
              <a:rPr lang="vi-VN" sz="2100" b="1" kern="0" smtClean="0">
                <a:solidFill>
                  <a:srgbClr val="FF0066"/>
                </a:solidFill>
                <a:latin typeface="Arial" charset="0"/>
              </a:rPr>
              <a:t>ghị định</a:t>
            </a:r>
            <a:r>
              <a:rPr lang="en-US" sz="2100" b="1" kern="0" smtClean="0">
                <a:solidFill>
                  <a:srgbClr val="FF0066"/>
                </a:solidFill>
                <a:latin typeface="Arial" charset="0"/>
              </a:rPr>
              <a:t> số 24/2014/NĐ-CP </a:t>
            </a:r>
            <a:r>
              <a:rPr lang="vi-VN" sz="2100" b="1" kern="0" smtClean="0">
                <a:solidFill>
                  <a:srgbClr val="0000FF"/>
                </a:solidFill>
                <a:latin typeface="Arial" charset="0"/>
              </a:rPr>
              <a:t>quy định tổ chức các cơ quan chuyên môn thuộc ủy ban nhân dân tỉnh, thành phố trực thuộc trung ương</a:t>
            </a:r>
            <a:r>
              <a:rPr lang="en-US" sz="2100" b="1" kern="0" smtClean="0">
                <a:solidFill>
                  <a:srgbClr val="0000FF"/>
                </a:solidFill>
                <a:latin typeface="Arial" charset="0"/>
              </a:rPr>
              <a:t>. C</a:t>
            </a:r>
            <a:r>
              <a:rPr lang="vi-VN" sz="2100" b="1" kern="0" smtClean="0">
                <a:solidFill>
                  <a:srgbClr val="0000FF"/>
                </a:solidFill>
                <a:latin typeface="Arial" charset="0"/>
              </a:rPr>
              <a:t>ó </a:t>
            </a:r>
            <a:r>
              <a:rPr lang="vi-VN" sz="2100" b="1" kern="0">
                <a:solidFill>
                  <a:srgbClr val="0000FF"/>
                </a:solidFill>
                <a:latin typeface="Arial" charset="0"/>
              </a:rPr>
              <a:t>hiệu lực thi hành từ ngày </a:t>
            </a:r>
            <a:r>
              <a:rPr lang="en-US" sz="2100" b="1" kern="0" smtClean="0">
                <a:solidFill>
                  <a:srgbClr val="FF0000"/>
                </a:solidFill>
                <a:latin typeface="Arial" charset="0"/>
              </a:rPr>
              <a:t>20-</a:t>
            </a:r>
            <a:r>
              <a:rPr lang="en-US" sz="2100" b="1" kern="0">
                <a:solidFill>
                  <a:srgbClr val="FF0000"/>
                </a:solidFill>
                <a:latin typeface="Arial" charset="0"/>
              </a:rPr>
              <a:t>5</a:t>
            </a:r>
            <a:r>
              <a:rPr lang="en-US" sz="2100" b="1" kern="0" smtClean="0">
                <a:solidFill>
                  <a:srgbClr val="FF0000"/>
                </a:solidFill>
                <a:latin typeface="Arial" charset="0"/>
              </a:rPr>
              <a:t>-</a:t>
            </a:r>
            <a:r>
              <a:rPr lang="vi-VN" sz="2100" b="1" kern="0" smtClean="0">
                <a:solidFill>
                  <a:srgbClr val="FF0000"/>
                </a:solidFill>
                <a:latin typeface="Arial" charset="0"/>
              </a:rPr>
              <a:t>20</a:t>
            </a:r>
            <a:r>
              <a:rPr lang="en-US" sz="2100" b="1" kern="0" smtClean="0">
                <a:solidFill>
                  <a:srgbClr val="FF0000"/>
                </a:solidFill>
                <a:latin typeface="Arial" charset="0"/>
              </a:rPr>
              <a:t>14</a:t>
            </a:r>
            <a:r>
              <a:rPr lang="vi-VN" sz="2100" b="1" kern="0" smtClean="0">
                <a:solidFill>
                  <a:srgbClr val="FF0000"/>
                </a:solidFill>
                <a:latin typeface="Arial" charset="0"/>
              </a:rPr>
              <a:t>.</a:t>
            </a:r>
            <a:endParaRPr lang="en-US" sz="2100" b="1" kern="0">
              <a:solidFill>
                <a:srgbClr val="FF0000"/>
              </a:solidFill>
              <a:latin typeface="Arial" charset="0"/>
            </a:endParaRPr>
          </a:p>
          <a:p>
            <a:pPr marL="457200" indent="-342900" algn="just" eaLnBrk="1" hangingPunct="1">
              <a:lnSpc>
                <a:spcPct val="118000"/>
              </a:lnSpc>
              <a:spcBef>
                <a:spcPts val="1200"/>
              </a:spcBef>
              <a:spcAft>
                <a:spcPts val="0"/>
              </a:spcAft>
              <a:buClr>
                <a:srgbClr val="FF0000"/>
              </a:buClr>
              <a:buFont typeface="Wingdings" panose="05000000000000000000" pitchFamily="2" charset="2"/>
              <a:buChar char="Ø"/>
              <a:defRPr/>
            </a:pPr>
            <a:r>
              <a:rPr lang="en-US" sz="2100" b="1" kern="0">
                <a:solidFill>
                  <a:srgbClr val="0000FF"/>
                </a:solidFill>
                <a:latin typeface="Arial" charset="0"/>
              </a:rPr>
              <a:t>Ngày </a:t>
            </a:r>
            <a:r>
              <a:rPr lang="en-US" sz="2100" b="1" kern="0" smtClean="0">
                <a:solidFill>
                  <a:srgbClr val="0000FF"/>
                </a:solidFill>
                <a:latin typeface="Arial" charset="0"/>
              </a:rPr>
              <a:t>14-9-2020, </a:t>
            </a:r>
            <a:r>
              <a:rPr lang="en-US" sz="2100" b="1" kern="0">
                <a:solidFill>
                  <a:srgbClr val="0000FF"/>
                </a:solidFill>
                <a:latin typeface="Arial" charset="0"/>
              </a:rPr>
              <a:t>Chính phủ ban hành </a:t>
            </a:r>
            <a:r>
              <a:rPr lang="en-US" sz="2100" b="1" kern="0">
                <a:solidFill>
                  <a:srgbClr val="FF0066"/>
                </a:solidFill>
                <a:latin typeface="Arial" charset="0"/>
              </a:rPr>
              <a:t>N</a:t>
            </a:r>
            <a:r>
              <a:rPr lang="vi-VN" sz="2100" b="1" kern="0">
                <a:solidFill>
                  <a:srgbClr val="FF0066"/>
                </a:solidFill>
                <a:latin typeface="Arial" charset="0"/>
              </a:rPr>
              <a:t>ghị định</a:t>
            </a:r>
            <a:r>
              <a:rPr lang="en-US" sz="2100" b="1" kern="0">
                <a:solidFill>
                  <a:srgbClr val="FF0066"/>
                </a:solidFill>
                <a:latin typeface="Arial" charset="0"/>
              </a:rPr>
              <a:t> số </a:t>
            </a:r>
            <a:r>
              <a:rPr lang="en-US" sz="2100" b="1" kern="0" smtClean="0">
                <a:solidFill>
                  <a:srgbClr val="FF0066"/>
                </a:solidFill>
                <a:latin typeface="Arial" charset="0"/>
              </a:rPr>
              <a:t>107/2020/NĐ-CP </a:t>
            </a:r>
            <a:r>
              <a:rPr lang="vi-VN" sz="2100" b="1" kern="0" smtClean="0">
                <a:solidFill>
                  <a:srgbClr val="0000FF"/>
                </a:solidFill>
                <a:latin typeface="Arial" charset="0"/>
              </a:rPr>
              <a:t>sửa đổi, bổ sung một số điều của </a:t>
            </a:r>
            <a:r>
              <a:rPr lang="en-US" sz="2100" b="1" kern="0" smtClean="0">
                <a:solidFill>
                  <a:srgbClr val="0000FF"/>
                </a:solidFill>
                <a:latin typeface="Arial" charset="0"/>
              </a:rPr>
              <a:t>N</a:t>
            </a:r>
            <a:r>
              <a:rPr lang="vi-VN" sz="2100" b="1" kern="0" smtClean="0">
                <a:solidFill>
                  <a:srgbClr val="0000FF"/>
                </a:solidFill>
                <a:latin typeface="Arial" charset="0"/>
              </a:rPr>
              <a:t>ghị định số 24/2014/</a:t>
            </a:r>
            <a:r>
              <a:rPr lang="en-US" sz="2100" b="1" kern="0" smtClean="0">
                <a:solidFill>
                  <a:srgbClr val="0000FF"/>
                </a:solidFill>
                <a:latin typeface="Arial" charset="0"/>
              </a:rPr>
              <a:t>NĐ-CP.</a:t>
            </a:r>
          </a:p>
          <a:p>
            <a:pPr marL="457200" indent="-342900" algn="just" eaLnBrk="1" hangingPunct="1">
              <a:lnSpc>
                <a:spcPct val="118000"/>
              </a:lnSpc>
              <a:spcBef>
                <a:spcPts val="1200"/>
              </a:spcBef>
              <a:spcAft>
                <a:spcPts val="0"/>
              </a:spcAft>
              <a:buClr>
                <a:srgbClr val="FF0000"/>
              </a:buClr>
              <a:buFont typeface="Wingdings" panose="05000000000000000000" pitchFamily="2" charset="2"/>
              <a:buChar char="Ø"/>
              <a:defRPr/>
            </a:pPr>
            <a:r>
              <a:rPr lang="en-US" sz="2100" b="1" kern="0" smtClean="0">
                <a:solidFill>
                  <a:srgbClr val="FF0066"/>
                </a:solidFill>
                <a:latin typeface="Arial" charset="0"/>
              </a:rPr>
              <a:t>N</a:t>
            </a:r>
            <a:r>
              <a:rPr lang="vi-VN" sz="2100" b="1" kern="0" smtClean="0">
                <a:solidFill>
                  <a:srgbClr val="FF0066"/>
                </a:solidFill>
                <a:latin typeface="Arial" charset="0"/>
              </a:rPr>
              <a:t>ghị định</a:t>
            </a:r>
            <a:r>
              <a:rPr lang="en-US" sz="2100" b="1" kern="0" smtClean="0">
                <a:solidFill>
                  <a:srgbClr val="FF0066"/>
                </a:solidFill>
                <a:latin typeface="Arial" charset="0"/>
              </a:rPr>
              <a:t> số 107/2020/NĐ-CP </a:t>
            </a:r>
            <a:r>
              <a:rPr lang="en-US" sz="2100" b="1" kern="0">
                <a:solidFill>
                  <a:srgbClr val="0000FF"/>
                </a:solidFill>
                <a:latin typeface="Arial" charset="0"/>
              </a:rPr>
              <a:t>c</a:t>
            </a:r>
            <a:r>
              <a:rPr lang="vi-VN" sz="2100" b="1" kern="0">
                <a:solidFill>
                  <a:srgbClr val="0000FF"/>
                </a:solidFill>
                <a:latin typeface="Arial" charset="0"/>
              </a:rPr>
              <a:t>ó hiệu lực thi hành từ ngày </a:t>
            </a:r>
            <a:r>
              <a:rPr lang="en-US" sz="2100" b="1" kern="0" smtClean="0">
                <a:solidFill>
                  <a:srgbClr val="FF0000"/>
                </a:solidFill>
                <a:latin typeface="Arial" charset="0"/>
              </a:rPr>
              <a:t>25-11-</a:t>
            </a:r>
            <a:r>
              <a:rPr lang="vi-VN" sz="2100" b="1" kern="0" smtClean="0">
                <a:solidFill>
                  <a:srgbClr val="FF0000"/>
                </a:solidFill>
                <a:latin typeface="Arial" charset="0"/>
              </a:rPr>
              <a:t>20</a:t>
            </a:r>
            <a:r>
              <a:rPr lang="en-US" sz="2100" b="1" kern="0" smtClean="0">
                <a:solidFill>
                  <a:srgbClr val="FF0000"/>
                </a:solidFill>
                <a:latin typeface="Arial" charset="0"/>
              </a:rPr>
              <a:t>20</a:t>
            </a:r>
            <a:r>
              <a:rPr lang="vi-VN" sz="2100" b="1" kern="0" smtClean="0">
                <a:solidFill>
                  <a:srgbClr val="FF0000"/>
                </a:solidFill>
                <a:latin typeface="Arial" charset="0"/>
              </a:rPr>
              <a:t>.</a:t>
            </a:r>
            <a:endParaRPr lang="vi-VN" sz="2100" b="1" kern="0">
              <a:solidFill>
                <a:srgbClr val="0000FF"/>
              </a:solidFill>
              <a:latin typeface="Arial" charset="0"/>
            </a:endParaRPr>
          </a:p>
        </p:txBody>
      </p:sp>
      <p:sp>
        <p:nvSpPr>
          <p:cNvPr id="9" name="Title 1"/>
          <p:cNvSpPr>
            <a:spLocks noGrp="1"/>
          </p:cNvSpPr>
          <p:nvPr>
            <p:ph type="title"/>
          </p:nvPr>
        </p:nvSpPr>
        <p:spPr>
          <a:xfrm>
            <a:off x="234950" y="152400"/>
            <a:ext cx="8680450" cy="838200"/>
          </a:xfrm>
        </p:spPr>
        <p:txBody>
          <a:bodyPr anchor="ctr"/>
          <a:lstStyle/>
          <a:p>
            <a:pPr algn="ctr">
              <a:lnSpc>
                <a:spcPct val="105000"/>
              </a:lnSpc>
              <a:spcBef>
                <a:spcPts val="0"/>
              </a:spcBef>
            </a:pPr>
            <a:r>
              <a:rPr lang="en-US" sz="2600" b="1" smtClean="0">
                <a:solidFill>
                  <a:srgbClr val="FF0000"/>
                </a:solidFill>
                <a:latin typeface="Arial" panose="020B0604020202020204" pitchFamily="34" charset="0"/>
                <a:cs typeface="Arial" panose="020B0604020202020204" pitchFamily="34" charset="0"/>
              </a:rPr>
              <a:t>GIỚI THIỆU</a:t>
            </a:r>
            <a:endParaRPr lang="en-US" sz="2600" b="1">
              <a:solidFill>
                <a:srgbClr val="FF0000"/>
              </a:solidFill>
              <a:latin typeface="Arial" panose="020B0604020202020204" pitchFamily="34" charset="0"/>
              <a:cs typeface="Arial" panose="020B0604020202020204" pitchFamily="34" charset="0"/>
            </a:endParaRPr>
          </a:p>
        </p:txBody>
      </p:sp>
      <p:pic>
        <p:nvPicPr>
          <p:cNvPr id="2" name="Picture 1"/>
          <p:cNvPicPr>
            <a:picLocks/>
          </p:cNvPicPr>
          <p:nvPr/>
        </p:nvPicPr>
        <p:blipFill>
          <a:blip r:embed="rId2">
            <a:extLst>
              <a:ext uri="{28A0092B-C50C-407E-A947-70E740481C1C}">
                <a14:useLocalDpi xmlns:a14="http://schemas.microsoft.com/office/drawing/2010/main" val="0"/>
              </a:ext>
            </a:extLst>
          </a:blip>
          <a:stretch>
            <a:fillRect/>
          </a:stretch>
        </p:blipFill>
        <p:spPr>
          <a:xfrm>
            <a:off x="178526" y="1295400"/>
            <a:ext cx="3502152" cy="5413248"/>
          </a:xfrm>
          <a:prstGeom prst="rect">
            <a:avLst/>
          </a:prstGeom>
        </p:spPr>
      </p:pic>
    </p:spTree>
    <p:extLst>
      <p:ext uri="{BB962C8B-B14F-4D97-AF65-F5344CB8AC3E}">
        <p14:creationId xmlns:p14="http://schemas.microsoft.com/office/powerpoint/2010/main" val="31691011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3000"/>
              </a:lnSpc>
              <a:spcBef>
                <a:spcPts val="800"/>
              </a:spcBef>
              <a:spcAft>
                <a:spcPts val="0"/>
              </a:spcAft>
              <a:buClr>
                <a:srgbClr val="FF0000"/>
              </a:buClr>
              <a:buFont typeface="+mj-lt"/>
              <a:buAutoNum type="arabicPeriod"/>
              <a:defRPr/>
            </a:pPr>
            <a:r>
              <a:rPr lang="vi-VN" sz="2000" b="1" kern="0" smtClean="0">
                <a:solidFill>
                  <a:srgbClr val="0000FF"/>
                </a:solidFill>
                <a:latin typeface="Arial" charset="0"/>
              </a:rPr>
              <a:t>Các </a:t>
            </a:r>
            <a:r>
              <a:rPr lang="vi-VN" sz="2000" b="1" kern="0">
                <a:solidFill>
                  <a:srgbClr val="0000FF"/>
                </a:solidFill>
                <a:latin typeface="Arial" charset="0"/>
              </a:rPr>
              <a:t>địa phương đã thực hiện thí điểm hợp nhất, sáp nhập các cơ quan chuyên môn theo Kết luận số 34-KL/TW ngày </a:t>
            </a:r>
            <a:r>
              <a:rPr lang="vi-VN" sz="2000" b="1" kern="0" smtClean="0">
                <a:solidFill>
                  <a:srgbClr val="0000FF"/>
                </a:solidFill>
                <a:latin typeface="Arial" charset="0"/>
              </a:rPr>
              <a:t>07</a:t>
            </a:r>
            <a:r>
              <a:rPr lang="en-US" sz="2000" b="1" kern="0" smtClean="0">
                <a:solidFill>
                  <a:srgbClr val="0000FF"/>
                </a:solidFill>
                <a:latin typeface="Arial" charset="0"/>
              </a:rPr>
              <a:t>-</a:t>
            </a:r>
            <a:r>
              <a:rPr lang="vi-VN" sz="2000" b="1" kern="0" smtClean="0">
                <a:solidFill>
                  <a:srgbClr val="0000FF"/>
                </a:solidFill>
                <a:latin typeface="Arial" charset="0"/>
              </a:rPr>
              <a:t>8</a:t>
            </a:r>
            <a:r>
              <a:rPr lang="en-US" sz="2000" b="1" kern="0" smtClean="0">
                <a:solidFill>
                  <a:srgbClr val="0000FF"/>
                </a:solidFill>
                <a:latin typeface="Arial" charset="0"/>
              </a:rPr>
              <a:t>-</a:t>
            </a:r>
            <a:r>
              <a:rPr lang="vi-VN" sz="2000" b="1" kern="0" smtClean="0">
                <a:solidFill>
                  <a:srgbClr val="0000FF"/>
                </a:solidFill>
                <a:latin typeface="Arial" charset="0"/>
              </a:rPr>
              <a:t>2018 </a:t>
            </a:r>
            <a:r>
              <a:rPr lang="vi-VN" sz="2000" b="1" kern="0">
                <a:solidFill>
                  <a:srgbClr val="0000FF"/>
                </a:solidFill>
                <a:latin typeface="Arial" charset="0"/>
              </a:rPr>
              <a:t>của Bộ Chính trị về thực hiện một số mô hình thí điểm theo Nghị quyết số 18-NQ/TW ngày </a:t>
            </a:r>
            <a:r>
              <a:rPr lang="vi-VN" sz="2000" b="1" kern="0" smtClean="0">
                <a:solidFill>
                  <a:srgbClr val="0000FF"/>
                </a:solidFill>
                <a:latin typeface="Arial" charset="0"/>
              </a:rPr>
              <a:t>25</a:t>
            </a:r>
            <a:r>
              <a:rPr lang="en-US" sz="2000" b="1" kern="0" smtClean="0">
                <a:solidFill>
                  <a:srgbClr val="0000FF"/>
                </a:solidFill>
                <a:latin typeface="Arial" charset="0"/>
              </a:rPr>
              <a:t>-</a:t>
            </a:r>
            <a:r>
              <a:rPr lang="vi-VN" sz="2000" b="1" kern="0" smtClean="0">
                <a:solidFill>
                  <a:srgbClr val="0000FF"/>
                </a:solidFill>
                <a:latin typeface="Arial" charset="0"/>
              </a:rPr>
              <a:t>10</a:t>
            </a:r>
            <a:r>
              <a:rPr lang="en-US" sz="2000" b="1" kern="0" smtClean="0">
                <a:solidFill>
                  <a:srgbClr val="0000FF"/>
                </a:solidFill>
                <a:latin typeface="Arial" charset="0"/>
              </a:rPr>
              <a:t>-</a:t>
            </a:r>
            <a:r>
              <a:rPr lang="vi-VN" sz="2000" b="1" kern="0" smtClean="0">
                <a:solidFill>
                  <a:srgbClr val="0000FF"/>
                </a:solidFill>
                <a:latin typeface="Arial" charset="0"/>
              </a:rPr>
              <a:t>2017</a:t>
            </a:r>
            <a:r>
              <a:rPr lang="vi-VN" sz="2000" b="1" kern="0">
                <a:solidFill>
                  <a:srgbClr val="0000FF"/>
                </a:solidFill>
                <a:latin typeface="Arial" charset="0"/>
              </a:rPr>
              <a:t>, tổng kết việc thực hiện thí điểm theo yêu cầu của cơ quan có thẩm </a:t>
            </a:r>
            <a:r>
              <a:rPr lang="vi-VN" sz="2000" b="1" kern="0" smtClean="0">
                <a:solidFill>
                  <a:srgbClr val="0000FF"/>
                </a:solidFill>
                <a:latin typeface="Arial" charset="0"/>
              </a:rPr>
              <a:t>quyền.</a:t>
            </a:r>
            <a:endParaRPr lang="en-US" sz="2000" b="1" kern="0" smtClean="0">
              <a:solidFill>
                <a:srgbClr val="0000FF"/>
              </a:solidFill>
              <a:latin typeface="Arial" charset="0"/>
            </a:endParaRPr>
          </a:p>
          <a:p>
            <a:pPr marL="579438" indent="-457200" algn="just" eaLnBrk="1" hangingPunct="1">
              <a:lnSpc>
                <a:spcPct val="113000"/>
              </a:lnSpc>
              <a:spcBef>
                <a:spcPts val="800"/>
              </a:spcBef>
              <a:spcAft>
                <a:spcPts val="0"/>
              </a:spcAft>
              <a:buClr>
                <a:srgbClr val="FF0000"/>
              </a:buClr>
              <a:buFont typeface="+mj-lt"/>
              <a:buAutoNum type="arabicPeriod"/>
              <a:defRPr/>
            </a:pPr>
            <a:r>
              <a:rPr lang="vi-VN" sz="2000" b="1" kern="0" smtClean="0">
                <a:solidFill>
                  <a:srgbClr val="FF0066"/>
                </a:solidFill>
                <a:latin typeface="Arial" charset="0"/>
              </a:rPr>
              <a:t>Việc </a:t>
            </a:r>
            <a:r>
              <a:rPr lang="vi-VN" sz="2000" b="1" kern="0">
                <a:solidFill>
                  <a:srgbClr val="FF0066"/>
                </a:solidFill>
                <a:latin typeface="Arial" charset="0"/>
              </a:rPr>
              <a:t>sắp xếp các tổ chức thuộc sở theo tiêu chí quy định tại </a:t>
            </a:r>
            <a:r>
              <a:rPr lang="en-US" sz="2000" b="1" kern="0" smtClean="0">
                <a:solidFill>
                  <a:srgbClr val="FF0066"/>
                </a:solidFill>
                <a:latin typeface="Arial" charset="0"/>
              </a:rPr>
              <a:t/>
            </a:r>
            <a:br>
              <a:rPr lang="en-US" sz="2000" b="1" kern="0" smtClean="0">
                <a:solidFill>
                  <a:srgbClr val="FF0066"/>
                </a:solidFill>
                <a:latin typeface="Arial" charset="0"/>
              </a:rPr>
            </a:br>
            <a:r>
              <a:rPr lang="vi-VN" sz="2000" b="1" kern="0" smtClean="0">
                <a:solidFill>
                  <a:srgbClr val="FF0066"/>
                </a:solidFill>
                <a:latin typeface="Arial" charset="0"/>
              </a:rPr>
              <a:t>Nghị </a:t>
            </a:r>
            <a:r>
              <a:rPr lang="vi-VN" sz="2000" b="1" kern="0">
                <a:solidFill>
                  <a:srgbClr val="FF0066"/>
                </a:solidFill>
                <a:latin typeface="Arial" charset="0"/>
              </a:rPr>
              <a:t>định này hoàn thành trước ngày </a:t>
            </a:r>
            <a:r>
              <a:rPr lang="vi-VN" sz="2000" b="1" kern="0" smtClean="0">
                <a:solidFill>
                  <a:srgbClr val="FF0066"/>
                </a:solidFill>
                <a:latin typeface="Arial" charset="0"/>
              </a:rPr>
              <a:t>31</a:t>
            </a:r>
            <a:r>
              <a:rPr lang="en-US" sz="2000" b="1" kern="0" smtClean="0">
                <a:solidFill>
                  <a:srgbClr val="FF0066"/>
                </a:solidFill>
                <a:latin typeface="Arial" charset="0"/>
              </a:rPr>
              <a:t>-</a:t>
            </a:r>
            <a:r>
              <a:rPr lang="vi-VN" sz="2000" b="1" kern="0" smtClean="0">
                <a:solidFill>
                  <a:srgbClr val="FF0066"/>
                </a:solidFill>
                <a:latin typeface="Arial" charset="0"/>
              </a:rPr>
              <a:t>3</a:t>
            </a:r>
            <a:r>
              <a:rPr lang="en-US" sz="2000" b="1" kern="0" smtClean="0">
                <a:solidFill>
                  <a:srgbClr val="FF0066"/>
                </a:solidFill>
                <a:latin typeface="Arial" charset="0"/>
              </a:rPr>
              <a:t>-</a:t>
            </a:r>
            <a:r>
              <a:rPr lang="vi-VN" sz="2000" b="1" kern="0" smtClean="0">
                <a:solidFill>
                  <a:srgbClr val="FF0066"/>
                </a:solidFill>
                <a:latin typeface="Arial" charset="0"/>
              </a:rPr>
              <a:t>2021.</a:t>
            </a:r>
            <a:endParaRPr lang="en-US" sz="2000" b="1" kern="0" smtClean="0">
              <a:solidFill>
                <a:srgbClr val="FF0066"/>
              </a:solidFill>
              <a:latin typeface="Arial" charset="0"/>
            </a:endParaRPr>
          </a:p>
          <a:p>
            <a:pPr marL="579438" indent="-457200" algn="just" eaLnBrk="1" hangingPunct="1">
              <a:lnSpc>
                <a:spcPct val="113000"/>
              </a:lnSpc>
              <a:spcBef>
                <a:spcPts val="800"/>
              </a:spcBef>
              <a:spcAft>
                <a:spcPts val="0"/>
              </a:spcAft>
              <a:buClr>
                <a:srgbClr val="FF0000"/>
              </a:buClr>
              <a:buFont typeface="+mj-lt"/>
              <a:buAutoNum type="arabicPeriod"/>
              <a:defRPr/>
            </a:pPr>
            <a:r>
              <a:rPr lang="vi-VN" sz="2000" b="1" kern="0" smtClean="0">
                <a:solidFill>
                  <a:srgbClr val="0000FF"/>
                </a:solidFill>
                <a:latin typeface="Arial" charset="0"/>
              </a:rPr>
              <a:t>Trong </a:t>
            </a:r>
            <a:r>
              <a:rPr lang="vi-VN" sz="2000" b="1" kern="0">
                <a:solidFill>
                  <a:srgbClr val="0000FF"/>
                </a:solidFill>
                <a:latin typeface="Arial" charset="0"/>
              </a:rPr>
              <a:t>quá trình thực hiện sắp xếp lại tổ chức, số lượng cấp phó của người đứng đầu các tổ chức, đơn vị do sáp nhập, hợp nhất có thể cao hơn quy định tại Nghị định này, nhưng khi có cấp phó nghỉ hưu hoặc điều chuyển công tác thì không được bổ sung và phải có giải pháp điều chỉnh, sắp xếp lại số cấp phó vượt quy định để bảo đảm trong thời hạn 3 năm kể từ ngày sáp nhập, hợp nhất số lượng cấp phó của người đứng đầu các tổ chức, đơn vị phải thực hiện theo đúng quy định</a:t>
            </a:r>
            <a:r>
              <a:rPr lang="vi-VN"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76200"/>
            <a:ext cx="8680450" cy="914400"/>
          </a:xfrm>
        </p:spPr>
        <p:txBody>
          <a:bodyPr anchor="ctr"/>
          <a:lstStyle/>
          <a:p>
            <a:pPr algn="ctr">
              <a:lnSpc>
                <a:spcPct val="114000"/>
              </a:lnSpc>
            </a:pPr>
            <a:r>
              <a:rPr lang="en-US" sz="2600" b="1">
                <a:solidFill>
                  <a:srgbClr val="FF0000"/>
                </a:solidFill>
                <a:latin typeface="Arial" panose="020B0604020202020204" pitchFamily="34" charset="0"/>
                <a:cs typeface="Arial" panose="020B0604020202020204" pitchFamily="34" charset="0"/>
              </a:rPr>
              <a:t> </a:t>
            </a:r>
            <a:r>
              <a:rPr lang="en-US" sz="2600" b="1" smtClean="0">
                <a:solidFill>
                  <a:srgbClr val="008000"/>
                </a:solidFill>
                <a:latin typeface="Arial" charset="0"/>
              </a:rPr>
              <a:t>Nghị định 107: </a:t>
            </a: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khoản chuyển </a:t>
            </a:r>
            <a:r>
              <a:rPr lang="vi-VN" sz="2600" b="1" smtClean="0">
                <a:solidFill>
                  <a:srgbClr val="FF0000"/>
                </a:solidFill>
                <a:latin typeface="Arial" panose="020B0604020202020204" pitchFamily="34" charset="0"/>
                <a:cs typeface="Arial" panose="020B0604020202020204" pitchFamily="34" charset="0"/>
              </a:rPr>
              <a:t>tiếp</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3448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accent2"/>
              </a:buClr>
              <a:buFont typeface="Wingdings" pitchFamily="2" charset="2"/>
              <a:buAutoNum type="arabicPeriod"/>
              <a:defRPr sz="2600">
                <a:solidFill>
                  <a:schemeClr val="tx1"/>
                </a:solidFill>
                <a:latin typeface="Verdana" pitchFamily="34" charset="0"/>
              </a:defRPr>
            </a:lvl1pPr>
            <a:lvl2pPr marL="631825" indent="-242888" algn="l" eaLnBrk="0" hangingPunct="0">
              <a:spcBef>
                <a:spcPct val="20000"/>
              </a:spcBef>
              <a:buClr>
                <a:schemeClr val="accent2"/>
              </a:buClr>
              <a:buFont typeface="Wingdings" pitchFamily="2" charset="2"/>
              <a:buChar char="¤"/>
              <a:defRPr sz="2200">
                <a:solidFill>
                  <a:schemeClr val="tx1"/>
                </a:solidFill>
                <a:latin typeface="Verdana" pitchFamily="34" charset="0"/>
              </a:defRPr>
            </a:lvl2pPr>
            <a:lvl3pPr marL="973138" indent="-193675" algn="l" eaLnBrk="0" hangingPunct="0">
              <a:spcBef>
                <a:spcPct val="20000"/>
              </a:spcBef>
              <a:buClr>
                <a:schemeClr val="accent2"/>
              </a:buClr>
              <a:buFont typeface="Wingdings" pitchFamily="2" charset="2"/>
              <a:buChar char="£"/>
              <a:defRPr sz="2000">
                <a:solidFill>
                  <a:schemeClr val="tx1"/>
                </a:solidFill>
                <a:latin typeface="Verdana" pitchFamily="34" charset="0"/>
              </a:defRPr>
            </a:lvl3pPr>
            <a:lvl4pPr marL="1363663" indent="-193675" algn="l" eaLnBrk="0" hangingPunct="0">
              <a:spcBef>
                <a:spcPct val="20000"/>
              </a:spcBef>
              <a:buClr>
                <a:schemeClr val="accent2"/>
              </a:buClr>
              <a:buFont typeface="Wingdings" pitchFamily="2" charset="2"/>
              <a:buChar char="n"/>
              <a:defRPr sz="1700">
                <a:solidFill>
                  <a:schemeClr val="tx1"/>
                </a:solidFill>
                <a:latin typeface="Verdana" pitchFamily="34" charset="0"/>
              </a:defRPr>
            </a:lvl4pPr>
            <a:lvl5pPr marL="1752600" indent="-193675" algn="l" eaLnBrk="0" hangingPunct="0">
              <a:spcBef>
                <a:spcPct val="25000"/>
              </a:spcBef>
              <a:buClr>
                <a:schemeClr val="accent2"/>
              </a:buClr>
              <a:buFont typeface="Wingdings" pitchFamily="2" charset="2"/>
              <a:buChar char="§"/>
              <a:defRPr sz="1700">
                <a:solidFill>
                  <a:schemeClr val="tx1"/>
                </a:solidFill>
                <a:latin typeface="Verdana" pitchFamily="34" charset="0"/>
              </a:defRPr>
            </a:lvl5pPr>
            <a:lvl6pPr marL="22098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6pPr>
            <a:lvl7pPr marL="26670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7pPr>
            <a:lvl8pPr marL="31242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8pPr>
            <a:lvl9pPr marL="3581400" indent="-193675" eaLnBrk="0" fontAlgn="base" hangingPunct="0">
              <a:spcBef>
                <a:spcPct val="25000"/>
              </a:spcBef>
              <a:spcAft>
                <a:spcPct val="0"/>
              </a:spcAft>
              <a:buClr>
                <a:schemeClr val="accent2"/>
              </a:buClr>
              <a:buFont typeface="Wingdings" pitchFamily="2" charset="2"/>
              <a:buChar char="§"/>
              <a:defRPr sz="1700">
                <a:solidFill>
                  <a:schemeClr val="tx1"/>
                </a:solidFill>
                <a:latin typeface="Verdana" pitchFamily="34" charset="0"/>
              </a:defRPr>
            </a:lvl9pPr>
          </a:lstStyle>
          <a:p>
            <a:pPr algn="r" eaLnBrk="1" hangingPunct="1">
              <a:spcBef>
                <a:spcPct val="0"/>
              </a:spcBef>
              <a:buClrTx/>
              <a:buFontTx/>
              <a:buNone/>
            </a:pPr>
            <a:fld id="{401D7986-1564-476C-A50C-A9B2CC491E81}" type="slidenum">
              <a:rPr lang="en-US" altLang="en-US" sz="1000" smtClean="0">
                <a:latin typeface="Arial Black" pitchFamily="34" charset="0"/>
              </a:rPr>
              <a:pPr algn="r" eaLnBrk="1" hangingPunct="1">
                <a:spcBef>
                  <a:spcPct val="0"/>
                </a:spcBef>
                <a:buClrTx/>
                <a:buFontTx/>
                <a:buNone/>
              </a:pPr>
              <a:t>41</a:t>
            </a:fld>
            <a:endParaRPr lang="en-US" altLang="en-US" sz="1000" smtClean="0">
              <a:latin typeface="Arial Black" pitchFamily="34" charset="0"/>
            </a:endParaRPr>
          </a:p>
        </p:txBody>
      </p:sp>
      <p:sp>
        <p:nvSpPr>
          <p:cNvPr id="4099" name="Rectangle 2"/>
          <p:cNvSpPr>
            <a:spLocks noGrp="1" noChangeArrowheads="1"/>
          </p:cNvSpPr>
          <p:nvPr>
            <p:ph type="title"/>
          </p:nvPr>
        </p:nvSpPr>
        <p:spPr>
          <a:xfrm>
            <a:off x="82554" y="2362200"/>
            <a:ext cx="8985246" cy="1905000"/>
          </a:xfrm>
          <a:noFill/>
        </p:spPr>
        <p:txBody>
          <a:bodyPr tIns="155850" bIns="77925" anchor="ctr"/>
          <a:lstStyle/>
          <a:p>
            <a:pPr algn="ctr" eaLnBrk="1" hangingPunct="1">
              <a:lnSpc>
                <a:spcPct val="150000"/>
              </a:lnSpc>
              <a:spcBef>
                <a:spcPct val="20000"/>
              </a:spcBef>
              <a:spcAft>
                <a:spcPct val="20000"/>
              </a:spcAft>
            </a:pPr>
            <a:r>
              <a:rPr lang="en-US" sz="3500" b="1" smtClean="0">
                <a:solidFill>
                  <a:srgbClr val="FF0066"/>
                </a:solidFill>
                <a:latin typeface="Arial" panose="020B0604020202020204" pitchFamily="34" charset="0"/>
                <a:cs typeface="Arial" panose="020B0604020202020204" pitchFamily="34" charset="0"/>
              </a:rPr>
              <a:t>ĐỀ ÁN VĂN HÓA CÔNG VỤ</a:t>
            </a:r>
            <a:br>
              <a:rPr lang="en-US" sz="3500" b="1" smtClean="0">
                <a:solidFill>
                  <a:srgbClr val="FF0066"/>
                </a:solidFill>
                <a:latin typeface="Arial" panose="020B0604020202020204" pitchFamily="34" charset="0"/>
                <a:cs typeface="Arial" panose="020B0604020202020204" pitchFamily="34" charset="0"/>
              </a:rPr>
            </a:br>
            <a:r>
              <a:rPr lang="en-US" sz="2000" b="1">
                <a:solidFill>
                  <a:srgbClr val="0000FF"/>
                </a:solidFill>
                <a:latin typeface="Arial" charset="0"/>
              </a:rPr>
              <a:t>Quyết định số 1847/QĐ-TTg về phê duyệt Đề án Văn hóa công </a:t>
            </a:r>
            <a:r>
              <a:rPr lang="en-US" sz="2000" b="1" smtClean="0">
                <a:solidFill>
                  <a:srgbClr val="0000FF"/>
                </a:solidFill>
                <a:latin typeface="Arial" charset="0"/>
              </a:rPr>
              <a:t>vụ</a:t>
            </a:r>
            <a:br>
              <a:rPr lang="en-US" sz="2000" b="1" smtClean="0">
                <a:solidFill>
                  <a:srgbClr val="0000FF"/>
                </a:solidFill>
                <a:latin typeface="Arial" charset="0"/>
              </a:rPr>
            </a:br>
            <a:r>
              <a:rPr lang="en-US" sz="2000" b="1" smtClean="0">
                <a:solidFill>
                  <a:srgbClr val="0000FF"/>
                </a:solidFill>
                <a:latin typeface="Arial" charset="0"/>
              </a:rPr>
              <a:t>Kế hoạch số 3945/KH-UBND ngày 09/8/2019 của UBND tỉnh Bình Dương</a:t>
            </a:r>
            <a:endParaRPr lang="en-US" altLang="en-US" sz="2000" b="1">
              <a:solidFill>
                <a:srgbClr val="FF0066"/>
              </a:solidFill>
              <a:latin typeface="Arial" panose="020B0604020202020204" pitchFamily="34" charset="0"/>
              <a:cs typeface="Arial" panose="020B0604020202020204" pitchFamily="34" charset="0"/>
            </a:endParaRPr>
          </a:p>
        </p:txBody>
      </p:sp>
      <p:pic>
        <p:nvPicPr>
          <p:cNvPr id="4100" name="Picture 7"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267451"/>
            <a:ext cx="3024188"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67039" y="6267451"/>
            <a:ext cx="3024187"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0" descr="pencil border on s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78526" y="6267451"/>
            <a:ext cx="3165475" cy="59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3" descr="Tr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15" descr="Tr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37500" y="1"/>
            <a:ext cx="1206500" cy="148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p:cNvSpPr txBox="1">
            <a:spLocks noChangeArrowheads="1"/>
          </p:cNvSpPr>
          <p:nvPr/>
        </p:nvSpPr>
        <p:spPr bwMode="auto">
          <a:xfrm>
            <a:off x="574675" y="190500"/>
            <a:ext cx="8001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a:lstStyle>
          <a:p>
            <a:pPr algn="ctr" eaLnBrk="1" hangingPunct="1">
              <a:spcBef>
                <a:spcPct val="20000"/>
              </a:spcBef>
              <a:spcAft>
                <a:spcPct val="20000"/>
              </a:spcAft>
            </a:pPr>
            <a:r>
              <a:rPr lang="en-US" altLang="en-US" sz="3000" b="1" kern="0" smtClean="0">
                <a:solidFill>
                  <a:srgbClr val="0000FF"/>
                </a:solidFill>
                <a:latin typeface="VNI-Franko" pitchFamily="2" charset="0"/>
              </a:rPr>
              <a:t>SÔÛ GIAÙO DUÏC VAØ ÑAØO TAÏO</a:t>
            </a:r>
          </a:p>
        </p:txBody>
      </p:sp>
    </p:spTree>
    <p:extLst>
      <p:ext uri="{BB962C8B-B14F-4D97-AF65-F5344CB8AC3E}">
        <p14:creationId xmlns:p14="http://schemas.microsoft.com/office/powerpoint/2010/main" val="2694138998"/>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0" algn="just" eaLnBrk="1" hangingPunct="1">
              <a:lnSpc>
                <a:spcPct val="114000"/>
              </a:lnSpc>
              <a:spcBef>
                <a:spcPts val="1200"/>
              </a:spcBef>
              <a:spcAft>
                <a:spcPts val="0"/>
              </a:spcAft>
              <a:buClr>
                <a:srgbClr val="FF0000"/>
              </a:buClr>
              <a:buNone/>
              <a:defRPr/>
            </a:pPr>
            <a:r>
              <a:rPr lang="en-US" sz="2100" b="1" kern="0" smtClean="0">
                <a:solidFill>
                  <a:srgbClr val="0000FF"/>
                </a:solidFill>
                <a:latin typeface="Arial" charset="0"/>
              </a:rPr>
              <a:t>Ngày 27-12-2018</a:t>
            </a:r>
            <a:r>
              <a:rPr lang="en-US" sz="2100" b="1" kern="0">
                <a:solidFill>
                  <a:srgbClr val="0000FF"/>
                </a:solidFill>
                <a:latin typeface="Arial" charset="0"/>
              </a:rPr>
              <a:t>, Thủ tướng Chính phủ đã ban hành </a:t>
            </a:r>
            <a:r>
              <a:rPr lang="en-US" sz="2100" b="1" kern="0" smtClean="0">
                <a:solidFill>
                  <a:srgbClr val="0000FF"/>
                </a:solidFill>
                <a:latin typeface="Arial" charset="0"/>
              </a:rPr>
              <a:t>Quyết </a:t>
            </a:r>
            <a:r>
              <a:rPr lang="en-US" sz="2100" b="1" kern="0">
                <a:solidFill>
                  <a:srgbClr val="0000FF"/>
                </a:solidFill>
                <a:latin typeface="Arial" charset="0"/>
              </a:rPr>
              <a:t>định số 1847/QĐ-TTg về phê duyệt Đề án Văn hóa công </a:t>
            </a:r>
            <a:r>
              <a:rPr lang="en-US" sz="2100" b="1" kern="0" smtClean="0">
                <a:solidFill>
                  <a:srgbClr val="0000FF"/>
                </a:solidFill>
                <a:latin typeface="Arial" charset="0"/>
              </a:rPr>
              <a:t>vụ:</a:t>
            </a:r>
          </a:p>
          <a:p>
            <a:pPr marL="579438" indent="-457200" algn="just" eaLnBrk="1" hangingPunct="1">
              <a:lnSpc>
                <a:spcPct val="114000"/>
              </a:lnSpc>
              <a:spcBef>
                <a:spcPts val="1200"/>
              </a:spcBef>
              <a:spcAft>
                <a:spcPts val="0"/>
              </a:spcAft>
              <a:buClr>
                <a:srgbClr val="FF0000"/>
              </a:buClr>
              <a:buFont typeface="+mj-lt"/>
              <a:buAutoNum type="arabicPeriod"/>
              <a:defRPr/>
            </a:pPr>
            <a:r>
              <a:rPr lang="en-US" sz="2100" b="1" kern="0" smtClean="0">
                <a:solidFill>
                  <a:srgbClr val="FF0066"/>
                </a:solidFill>
                <a:latin typeface="Arial" charset="0"/>
              </a:rPr>
              <a:t>Mục tiêu:</a:t>
            </a:r>
          </a:p>
          <a:p>
            <a:pPr marL="579438" indent="0" algn="just" eaLnBrk="1" hangingPunct="1">
              <a:lnSpc>
                <a:spcPct val="114000"/>
              </a:lnSpc>
              <a:spcBef>
                <a:spcPts val="1200"/>
              </a:spcBef>
              <a:spcAft>
                <a:spcPts val="0"/>
              </a:spcAft>
              <a:buClr>
                <a:srgbClr val="FF0000"/>
              </a:buClr>
              <a:buNone/>
              <a:defRPr/>
            </a:pPr>
            <a:r>
              <a:rPr lang="en-US" sz="2100" b="1" kern="0" smtClean="0">
                <a:solidFill>
                  <a:srgbClr val="0000FF"/>
                </a:solidFill>
                <a:latin typeface="Arial" charset="0"/>
              </a:rPr>
              <a:t>Nâng </a:t>
            </a:r>
            <a:r>
              <a:rPr lang="en-US" sz="2100" b="1" kern="0">
                <a:solidFill>
                  <a:srgbClr val="0000FF"/>
                </a:solidFill>
                <a:latin typeface="Arial" charset="0"/>
              </a:rPr>
              <a:t>cao văn hóa công vụ, góp phần hình thành phong cách ứng xử, lề lối làm việc chuẩn mực của đội ngũ cán bộ, công chức, viên chức; đảm bảo tính chuyên nghiệp, trách nhiệm, năng động, minh bạch, hiệu quả trong hoạt động thực thi nhiệm vụ, công vụ; đáp ứng yêu cầu phục vụ Nhân dân, xã hội</a:t>
            </a:r>
            <a:r>
              <a:rPr lang="en-US" sz="2100" b="1" kern="0" smtClean="0">
                <a:solidFill>
                  <a:srgbClr val="0000FF"/>
                </a:solidFill>
                <a:latin typeface="Arial" charset="0"/>
              </a:rPr>
              <a:t>.</a:t>
            </a:r>
          </a:p>
          <a:p>
            <a:pPr marL="579438" indent="-457200" algn="just" eaLnBrk="1" hangingPunct="1">
              <a:lnSpc>
                <a:spcPct val="114000"/>
              </a:lnSpc>
              <a:spcBef>
                <a:spcPts val="1200"/>
              </a:spcBef>
              <a:spcAft>
                <a:spcPts val="0"/>
              </a:spcAft>
              <a:buClr>
                <a:srgbClr val="FF0000"/>
              </a:buClr>
              <a:buFont typeface="+mj-lt"/>
              <a:buAutoNum type="arabicPeriod" startAt="2"/>
              <a:defRPr/>
            </a:pPr>
            <a:r>
              <a:rPr lang="en-US" sz="2100" b="1" kern="0" smtClean="0">
                <a:solidFill>
                  <a:srgbClr val="FF0066"/>
                </a:solidFill>
                <a:latin typeface="Arial" charset="0"/>
              </a:rPr>
              <a:t>Phạm vi, đối tượng </a:t>
            </a:r>
            <a:r>
              <a:rPr lang="en-US" sz="2100" b="1" kern="0">
                <a:solidFill>
                  <a:srgbClr val="FF0066"/>
                </a:solidFill>
                <a:latin typeface="Arial" charset="0"/>
              </a:rPr>
              <a:t>áp </a:t>
            </a:r>
            <a:r>
              <a:rPr lang="en-US" sz="2100" b="1" kern="0" smtClean="0">
                <a:solidFill>
                  <a:srgbClr val="FF0066"/>
                </a:solidFill>
                <a:latin typeface="Arial" charset="0"/>
              </a:rPr>
              <a:t>dụng:</a:t>
            </a:r>
          </a:p>
          <a:p>
            <a:pPr marL="579438" indent="0" algn="just" eaLnBrk="1" hangingPunct="1">
              <a:lnSpc>
                <a:spcPct val="114000"/>
              </a:lnSpc>
              <a:spcBef>
                <a:spcPts val="1200"/>
              </a:spcBef>
              <a:spcAft>
                <a:spcPts val="0"/>
              </a:spcAft>
              <a:buClr>
                <a:srgbClr val="FF0000"/>
              </a:buClr>
              <a:buNone/>
              <a:defRPr/>
            </a:pPr>
            <a:r>
              <a:rPr lang="en-US" sz="2100" b="1" kern="0" smtClean="0">
                <a:solidFill>
                  <a:srgbClr val="0000FF"/>
                </a:solidFill>
                <a:latin typeface="Arial" charset="0"/>
              </a:rPr>
              <a:t>Cán </a:t>
            </a:r>
            <a:r>
              <a:rPr lang="en-US" sz="2100" b="1" kern="0">
                <a:solidFill>
                  <a:srgbClr val="0000FF"/>
                </a:solidFill>
                <a:latin typeface="Arial" charset="0"/>
              </a:rPr>
              <a:t>bộ, công chức, viên chức của các cơ quan hành chính Nhà nước bao gồm: Các bộ, cơ quan ngang bộ, cơ quan thuộc Chính phủ; </a:t>
            </a:r>
            <a:r>
              <a:rPr lang="en-US" sz="2100" b="1" kern="0" smtClean="0">
                <a:solidFill>
                  <a:srgbClr val="0000FF"/>
                </a:solidFill>
                <a:latin typeface="Arial" charset="0"/>
              </a:rPr>
              <a:t>UBND cấp </a:t>
            </a:r>
            <a:r>
              <a:rPr lang="en-US" sz="2100" b="1" kern="0">
                <a:solidFill>
                  <a:srgbClr val="0000FF"/>
                </a:solidFill>
                <a:latin typeface="Arial" charset="0"/>
              </a:rPr>
              <a:t>tỉnh, cấp huyện, cấp xã</a:t>
            </a:r>
            <a:r>
              <a:rPr lang="en-US" sz="2100" b="1" kern="0" smtClean="0">
                <a:solidFill>
                  <a:srgbClr val="0000FF"/>
                </a:solidFill>
                <a:latin typeface="Arial" charset="0"/>
              </a:rPr>
              <a:t>.</a:t>
            </a:r>
            <a:endParaRPr lang="en-US" sz="2100" b="1" kern="0">
              <a:solidFill>
                <a:srgbClr val="0000FF"/>
              </a:solidFill>
              <a:latin typeface="Arial" charset="0"/>
            </a:endParaRPr>
          </a:p>
        </p:txBody>
      </p:sp>
      <p:sp>
        <p:nvSpPr>
          <p:cNvPr id="5" name="Title 1"/>
          <p:cNvSpPr>
            <a:spLocks noGrp="1"/>
          </p:cNvSpPr>
          <p:nvPr>
            <p:ph type="title"/>
          </p:nvPr>
        </p:nvSpPr>
        <p:spPr>
          <a:xfrm>
            <a:off x="234950" y="152400"/>
            <a:ext cx="8680450" cy="838200"/>
          </a:xfrm>
        </p:spPr>
        <p:txBody>
          <a:bodyPr anchor="ctr"/>
          <a:lstStyle/>
          <a:p>
            <a:pPr algn="ctr">
              <a:lnSpc>
                <a:spcPct val="105000"/>
              </a:lnSpc>
              <a:spcBef>
                <a:spcPts val="0"/>
              </a:spcBef>
            </a:pPr>
            <a:r>
              <a:rPr lang="en-US" sz="2700" b="1" smtClean="0">
                <a:solidFill>
                  <a:srgbClr val="FF0000"/>
                </a:solidFill>
                <a:latin typeface="Arial" panose="020B0604020202020204" pitchFamily="34" charset="0"/>
                <a:cs typeface="Arial" panose="020B0604020202020204" pitchFamily="34" charset="0"/>
              </a:rPr>
              <a:t>GIỚI </a:t>
            </a:r>
            <a:r>
              <a:rPr lang="en-US" sz="2700" b="1">
                <a:solidFill>
                  <a:srgbClr val="FF0000"/>
                </a:solidFill>
                <a:latin typeface="Arial" panose="020B0604020202020204" pitchFamily="34" charset="0"/>
                <a:cs typeface="Arial" panose="020B0604020202020204" pitchFamily="34" charset="0"/>
              </a:rPr>
              <a:t>THIỆU VỀ ĐỀ ÁN VĂN HÓA CÔNG VỤ</a:t>
            </a:r>
          </a:p>
        </p:txBody>
      </p:sp>
    </p:spTree>
    <p:extLst>
      <p:ext uri="{BB962C8B-B14F-4D97-AF65-F5344CB8AC3E}">
        <p14:creationId xmlns:p14="http://schemas.microsoft.com/office/powerpoint/2010/main" val="26530666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720176"/>
            <a:ext cx="9144002" cy="5417648"/>
          </a:xfrm>
          <a:prstGeom prst="rect">
            <a:avLst/>
          </a:prstGeom>
        </p:spPr>
      </p:pic>
    </p:spTree>
    <p:extLst>
      <p:ext uri="{BB962C8B-B14F-4D97-AF65-F5344CB8AC3E}">
        <p14:creationId xmlns:p14="http://schemas.microsoft.com/office/powerpoint/2010/main" val="36353180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600" b="1" kern="0" smtClean="0">
                <a:solidFill>
                  <a:srgbClr val="FF0066"/>
                </a:solidFill>
                <a:latin typeface="Arial" charset="0"/>
              </a:rPr>
              <a:t>Tinh </a:t>
            </a:r>
            <a:r>
              <a:rPr lang="vi-VN" sz="2600" b="1" kern="0">
                <a:solidFill>
                  <a:srgbClr val="FF0066"/>
                </a:solidFill>
                <a:latin typeface="Arial" charset="0"/>
              </a:rPr>
              <a:t>thần, thái độ làm việc </a:t>
            </a:r>
            <a:r>
              <a:rPr lang="vi-VN" sz="2600" b="1" kern="0">
                <a:solidFill>
                  <a:srgbClr val="0000FF"/>
                </a:solidFill>
                <a:latin typeface="Arial" charset="0"/>
              </a:rPr>
              <a:t>của </a:t>
            </a:r>
            <a:r>
              <a:rPr lang="en-US" sz="2600" b="1" kern="0" smtClean="0">
                <a:solidFill>
                  <a:srgbClr val="0000FF"/>
                </a:solidFill>
                <a:latin typeface="Arial" charset="0"/>
              </a:rPr>
              <a:t>CB,CC,VC</a:t>
            </a:r>
          </a:p>
          <a:p>
            <a:pPr marL="579438" indent="-457200" algn="just" eaLnBrk="1" hangingPunct="1">
              <a:lnSpc>
                <a:spcPct val="114000"/>
              </a:lnSpc>
              <a:spcBef>
                <a:spcPts val="1200"/>
              </a:spcBef>
              <a:spcAft>
                <a:spcPts val="0"/>
              </a:spcAft>
              <a:buClr>
                <a:srgbClr val="FF0000"/>
              </a:buClr>
              <a:buFont typeface="+mj-lt"/>
              <a:buAutoNum type="arabicPeriod"/>
              <a:defRPr/>
            </a:pPr>
            <a:r>
              <a:rPr lang="vi-VN" sz="2600" b="1" kern="0" smtClean="0">
                <a:solidFill>
                  <a:srgbClr val="008000"/>
                </a:solidFill>
                <a:latin typeface="Arial" charset="0"/>
              </a:rPr>
              <a:t>Chuẩn </a:t>
            </a:r>
            <a:r>
              <a:rPr lang="vi-VN" sz="2600" b="1" kern="0">
                <a:solidFill>
                  <a:srgbClr val="008000"/>
                </a:solidFill>
                <a:latin typeface="Arial" charset="0"/>
              </a:rPr>
              <a:t>mực giao tiếp, ứng xử </a:t>
            </a:r>
            <a:r>
              <a:rPr lang="vi-VN" sz="2600" b="1" kern="0">
                <a:solidFill>
                  <a:srgbClr val="0000FF"/>
                </a:solidFill>
                <a:latin typeface="Arial" charset="0"/>
              </a:rPr>
              <a:t>của </a:t>
            </a:r>
            <a:r>
              <a:rPr lang="en-US" sz="2600" b="1" kern="0">
                <a:solidFill>
                  <a:srgbClr val="0000FF"/>
                </a:solidFill>
                <a:latin typeface="Arial" charset="0"/>
              </a:rPr>
              <a:t>CB,CC,VC</a:t>
            </a:r>
            <a:endParaRPr lang="en-US" sz="26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600" b="1" kern="0" smtClean="0">
                <a:solidFill>
                  <a:srgbClr val="FF0066"/>
                </a:solidFill>
                <a:latin typeface="Arial" charset="0"/>
              </a:rPr>
              <a:t>Chuẩn </a:t>
            </a:r>
            <a:r>
              <a:rPr lang="vi-VN" sz="2600" b="1" kern="0">
                <a:solidFill>
                  <a:srgbClr val="FF0066"/>
                </a:solidFill>
                <a:latin typeface="Arial" charset="0"/>
              </a:rPr>
              <a:t>mực về đạo đức, lối sống </a:t>
            </a:r>
            <a:r>
              <a:rPr lang="vi-VN" sz="2600" b="1" kern="0">
                <a:solidFill>
                  <a:srgbClr val="0000FF"/>
                </a:solidFill>
                <a:latin typeface="Arial" charset="0"/>
              </a:rPr>
              <a:t>của </a:t>
            </a:r>
            <a:r>
              <a:rPr lang="en-US" sz="2600" b="1" kern="0">
                <a:solidFill>
                  <a:srgbClr val="0000FF"/>
                </a:solidFill>
                <a:latin typeface="Arial" charset="0"/>
              </a:rPr>
              <a:t>CB,CC,VC</a:t>
            </a:r>
            <a:endParaRPr lang="en-US" sz="26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600" b="1" kern="0" smtClean="0">
                <a:solidFill>
                  <a:srgbClr val="008000"/>
                </a:solidFill>
                <a:latin typeface="Arial" charset="0"/>
              </a:rPr>
              <a:t>Trang </a:t>
            </a:r>
            <a:r>
              <a:rPr lang="vi-VN" sz="2600" b="1" kern="0">
                <a:solidFill>
                  <a:srgbClr val="008000"/>
                </a:solidFill>
                <a:latin typeface="Arial" charset="0"/>
              </a:rPr>
              <a:t>phục </a:t>
            </a:r>
            <a:r>
              <a:rPr lang="vi-VN" sz="2600" b="1" kern="0">
                <a:solidFill>
                  <a:srgbClr val="0000FF"/>
                </a:solidFill>
                <a:latin typeface="Arial" charset="0"/>
              </a:rPr>
              <a:t>của </a:t>
            </a:r>
            <a:r>
              <a:rPr lang="en-US" sz="2600" b="1" kern="0">
                <a:solidFill>
                  <a:srgbClr val="0000FF"/>
                </a:solidFill>
                <a:latin typeface="Arial" charset="0"/>
              </a:rPr>
              <a:t>CB,CC,VC</a:t>
            </a: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08000"/>
              </a:lnSpc>
              <a:spcBef>
                <a:spcPts val="800"/>
              </a:spcBef>
              <a:spcAft>
                <a:spcPts val="0"/>
              </a:spcAft>
              <a:defRPr/>
            </a:pPr>
            <a:r>
              <a:rPr lang="vi-VN" sz="2600" b="1" smtClean="0">
                <a:solidFill>
                  <a:srgbClr val="FF0000"/>
                </a:solidFill>
                <a:latin typeface="Arial" panose="020B0604020202020204" pitchFamily="34" charset="0"/>
                <a:cs typeface="Arial" panose="020B0604020202020204" pitchFamily="34" charset="0"/>
              </a:rPr>
              <a:t>Nội </a:t>
            </a:r>
            <a:r>
              <a:rPr lang="vi-VN" sz="2600" b="1">
                <a:solidFill>
                  <a:srgbClr val="FF0000"/>
                </a:solidFill>
                <a:latin typeface="Arial" panose="020B0604020202020204" pitchFamily="34" charset="0"/>
                <a:cs typeface="Arial" panose="020B0604020202020204" pitchFamily="34" charset="0"/>
              </a:rPr>
              <a:t>dung của văn hóa công </a:t>
            </a:r>
            <a:r>
              <a:rPr lang="vi-VN" sz="2600" b="1" smtClean="0">
                <a:solidFill>
                  <a:srgbClr val="FF0000"/>
                </a:solidFill>
                <a:latin typeface="Arial" panose="020B0604020202020204" pitchFamily="34" charset="0"/>
                <a:cs typeface="Arial" panose="020B0604020202020204" pitchFamily="34" charset="0"/>
              </a:rPr>
              <a:t>vụ</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11174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36353180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122238" indent="0" algn="just" eaLnBrk="1" hangingPunct="1">
              <a:lnSpc>
                <a:spcPct val="114000"/>
              </a:lnSpc>
              <a:spcBef>
                <a:spcPts val="1200"/>
              </a:spcBef>
              <a:spcAft>
                <a:spcPts val="0"/>
              </a:spcAft>
              <a:buClr>
                <a:srgbClr val="FF0000"/>
              </a:buClr>
              <a:buNone/>
              <a:defRPr/>
            </a:pPr>
            <a:r>
              <a:rPr lang="en-US" sz="2000" b="1" kern="0" smtClean="0">
                <a:solidFill>
                  <a:srgbClr val="0000FF"/>
                </a:solidFill>
                <a:latin typeface="Arial" charset="0"/>
              </a:rPr>
              <a:t>CB,CC,VC </a:t>
            </a:r>
            <a:r>
              <a:rPr lang="vi-VN" sz="2000" b="1" kern="0" smtClean="0">
                <a:solidFill>
                  <a:srgbClr val="0000FF"/>
                </a:solidFill>
                <a:latin typeface="Arial" charset="0"/>
              </a:rPr>
              <a:t>phải </a:t>
            </a:r>
            <a:r>
              <a:rPr lang="vi-VN" sz="2000" b="1" kern="0">
                <a:solidFill>
                  <a:srgbClr val="0000FF"/>
                </a:solidFill>
                <a:latin typeface="Arial" charset="0"/>
              </a:rPr>
              <a:t>trung thành với Nhà nước </a:t>
            </a:r>
            <a:r>
              <a:rPr lang="en-US" sz="2000" b="1" kern="0" smtClean="0">
                <a:solidFill>
                  <a:srgbClr val="0000FF"/>
                </a:solidFill>
                <a:latin typeface="Arial" charset="0"/>
              </a:rPr>
              <a:t>CHXHCN </a:t>
            </a:r>
            <a:r>
              <a:rPr lang="vi-VN" sz="2000" b="1" kern="0" smtClean="0">
                <a:solidFill>
                  <a:srgbClr val="0000FF"/>
                </a:solidFill>
                <a:latin typeface="Arial" charset="0"/>
              </a:rPr>
              <a:t>Việt </a:t>
            </a:r>
            <a:r>
              <a:rPr lang="vi-VN" sz="2000" b="1" kern="0">
                <a:solidFill>
                  <a:srgbClr val="0000FF"/>
                </a:solidFill>
                <a:latin typeface="Arial" charset="0"/>
              </a:rPr>
              <a:t>Nam; bảo vệ danh dự Tổ quốc và lợi ích quốc gia; tôn trọng và tận tụy phục vụ Nhân dân. Khi thực hiện nhiệm vụ, công vụ, </a:t>
            </a:r>
            <a:r>
              <a:rPr lang="en-US" sz="2000" b="1" kern="0" smtClean="0">
                <a:solidFill>
                  <a:srgbClr val="0000FF"/>
                </a:solidFill>
                <a:latin typeface="Arial" charset="0"/>
              </a:rPr>
              <a:t>CB,CC,VC </a:t>
            </a:r>
            <a:r>
              <a:rPr lang="vi-VN" sz="2000" b="1" kern="0" smtClean="0">
                <a:solidFill>
                  <a:srgbClr val="0000FF"/>
                </a:solidFill>
                <a:latin typeface="Arial" charset="0"/>
              </a:rPr>
              <a:t>phải </a:t>
            </a:r>
            <a:r>
              <a:rPr lang="vi-VN" sz="2000" b="1" kern="0">
                <a:solidFill>
                  <a:srgbClr val="0000FF"/>
                </a:solidFill>
                <a:latin typeface="Arial" charset="0"/>
              </a:rPr>
              <a:t>ý thức rõ về chức trách, bổn phận của bản thân, bao gồm</a:t>
            </a:r>
            <a:r>
              <a:rPr lang="vi-VN" sz="2000" b="1" kern="0" smtClean="0">
                <a:solidFill>
                  <a:srgbClr val="0000FF"/>
                </a:solidFill>
                <a:latin typeface="Arial" charset="0"/>
              </a:rPr>
              <a:t>:</a:t>
            </a:r>
            <a:endParaRPr lang="en-US" sz="20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Wingdings" panose="05000000000000000000" pitchFamily="2" charset="2"/>
              <a:buChar char="Ø"/>
              <a:defRPr/>
            </a:pPr>
            <a:r>
              <a:rPr lang="vi-VN" sz="2200" b="1" kern="0" smtClean="0">
                <a:solidFill>
                  <a:srgbClr val="0000FF"/>
                </a:solidFill>
                <a:latin typeface="Arial" charset="0"/>
              </a:rPr>
              <a:t>Phải </a:t>
            </a:r>
            <a:r>
              <a:rPr lang="vi-VN" sz="2200" b="1" kern="0">
                <a:solidFill>
                  <a:srgbClr val="0000FF"/>
                </a:solidFill>
                <a:latin typeface="Arial" charset="0"/>
              </a:rPr>
              <a:t>sẵn sàng nhận và nỗ lực hoàn thành tốt mọi nhiệm vụ được phân công; không kén chọn vị trí công tác, chọn việc dễ, bỏ việc khó. Tâm huyết, tận tụy, gương mẫu làm tròn chức trách, nhiệm vụ được giao; không vướng vào “tư duy nhiệm kỳ</a:t>
            </a:r>
            <a:r>
              <a:rPr lang="vi-VN" sz="2200" b="1" kern="0" smtClean="0">
                <a:solidFill>
                  <a:srgbClr val="0000FF"/>
                </a:solidFill>
                <a:latin typeface="Arial" charset="0"/>
              </a:rPr>
              <a:t>”.</a:t>
            </a:r>
            <a:endParaRPr lang="en-US" sz="2200" b="1" kern="0" smtClean="0">
              <a:solidFill>
                <a:srgbClr val="0000FF"/>
              </a:solidFill>
              <a:latin typeface="Arial" charset="0"/>
            </a:endParaRPr>
          </a:p>
          <a:p>
            <a:pPr marL="579438" indent="-457200" algn="just" eaLnBrk="1" hangingPunct="1">
              <a:lnSpc>
                <a:spcPct val="110000"/>
              </a:lnSpc>
              <a:spcBef>
                <a:spcPts val="1000"/>
              </a:spcBef>
              <a:spcAft>
                <a:spcPts val="0"/>
              </a:spcAft>
              <a:buClr>
                <a:srgbClr val="FF0000"/>
              </a:buClr>
              <a:buFont typeface="Wingdings" panose="05000000000000000000" pitchFamily="2" charset="2"/>
              <a:buChar char="Ø"/>
              <a:defRPr/>
            </a:pPr>
            <a:r>
              <a:rPr lang="vi-VN" sz="2200" b="1" kern="0" smtClean="0">
                <a:solidFill>
                  <a:srgbClr val="0000FF"/>
                </a:solidFill>
                <a:latin typeface="Arial" charset="0"/>
              </a:rPr>
              <a:t>Phải </a:t>
            </a:r>
            <a:r>
              <a:rPr lang="vi-VN" sz="2200" b="1" kern="0">
                <a:solidFill>
                  <a:srgbClr val="0000FF"/>
                </a:solidFill>
                <a:latin typeface="Arial" charset="0"/>
              </a:rPr>
              <a:t>có ý thức tổ chức kỷ luật; sử dụng có hiệu quả thời giờ làm việc; tránh hiện tượng trung bình chủ nghĩa, làm việc qua loa, đại khái, kém hiệu quả; nghiêm chỉnh chấp hành nội quy, quy chế của cơ quan, tổ chức; chủ động phối hợp trong thực hiện nhiệm vụ, công vụ</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Tinh </a:t>
            </a:r>
            <a:r>
              <a:rPr lang="vi-VN" sz="2600" b="1">
                <a:solidFill>
                  <a:srgbClr val="FF0000"/>
                </a:solidFill>
                <a:latin typeface="Arial" panose="020B0604020202020204" pitchFamily="34" charset="0"/>
                <a:cs typeface="Arial" panose="020B0604020202020204" pitchFamily="34" charset="0"/>
              </a:rPr>
              <a:t>thần, thái độ làm việc của </a:t>
            </a:r>
            <a:r>
              <a:rPr lang="en-US" sz="2600" b="1" smtClean="0">
                <a:solidFill>
                  <a:srgbClr val="FF0000"/>
                </a:solidFill>
                <a:latin typeface="Arial" panose="020B0604020202020204" pitchFamily="34" charset="0"/>
                <a:cs typeface="Arial" panose="020B0604020202020204" pitchFamily="34" charset="0"/>
              </a:rPr>
              <a:t>CB,CC,VC</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67240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300" b="1" kern="0" smtClean="0">
                <a:solidFill>
                  <a:srgbClr val="0000FF"/>
                </a:solidFill>
                <a:latin typeface="Arial" charset="0"/>
              </a:rPr>
              <a:t>Không </a:t>
            </a:r>
            <a:r>
              <a:rPr lang="vi-VN" sz="2300" b="1" kern="0">
                <a:solidFill>
                  <a:srgbClr val="0000FF"/>
                </a:solidFill>
                <a:latin typeface="Arial" charset="0"/>
              </a:rPr>
              <a:t>được gây khó khăn, phiền hà, vòi vĩnh, kéo dài thời gian xử lý công việc của cơ quan, tổ chức và người dân; không thờ ơ, vô cảm, thiếu trách nhiệm trước những khó khăn, bức xúc của người dân</a:t>
            </a:r>
            <a:r>
              <a:rPr lang="vi-VN" sz="2300" b="1" kern="0" smtClean="0">
                <a:solidFill>
                  <a:srgbClr val="0000FF"/>
                </a:solidFill>
                <a:latin typeface="Arial" charset="0"/>
              </a:rPr>
              <a:t>.</a:t>
            </a:r>
            <a:endParaRPr lang="en-US" sz="23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300" b="1" kern="0" smtClean="0">
                <a:solidFill>
                  <a:srgbClr val="0000FF"/>
                </a:solidFill>
                <a:latin typeface="Arial" charset="0"/>
              </a:rPr>
              <a:t>CB,CC,VC </a:t>
            </a:r>
            <a:r>
              <a:rPr lang="vi-VN" sz="2300" b="1" kern="0" smtClean="0">
                <a:solidFill>
                  <a:srgbClr val="0000FF"/>
                </a:solidFill>
                <a:latin typeface="Arial" charset="0"/>
              </a:rPr>
              <a:t>lãnh </a:t>
            </a:r>
            <a:r>
              <a:rPr lang="vi-VN" sz="2300" b="1" kern="0">
                <a:solidFill>
                  <a:srgbClr val="0000FF"/>
                </a:solidFill>
                <a:latin typeface="Arial" charset="0"/>
              </a:rPr>
              <a:t>đạo phải công tâm, khách quan trong sử dụng, đánh giá cán bộ thuộc quyền quản lý; không lợi dụng vị trí công tác để bổ nhiệm người thân quen; chủ động xin thôi giữ chức vụ khi nhận thấy bản thân còn hạn chế về năng lực và uy tín</a:t>
            </a:r>
            <a:r>
              <a:rPr lang="vi-VN" sz="2300" b="1" kern="0" smtClean="0">
                <a:solidFill>
                  <a:srgbClr val="0000FF"/>
                </a:solidFill>
                <a:latin typeface="Arial" charset="0"/>
              </a:rPr>
              <a:t>.</a:t>
            </a:r>
            <a:endParaRPr lang="en-US" sz="23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122238" indent="-4763"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Tinh </a:t>
            </a:r>
            <a:r>
              <a:rPr lang="vi-VN" sz="2600" b="1">
                <a:solidFill>
                  <a:srgbClr val="FF0000"/>
                </a:solidFill>
                <a:latin typeface="Arial" panose="020B0604020202020204" pitchFamily="34" charset="0"/>
                <a:cs typeface="Arial" panose="020B0604020202020204" pitchFamily="34" charset="0"/>
              </a:rPr>
              <a:t>thần, thái độ làm việc của </a:t>
            </a:r>
            <a:r>
              <a:rPr lang="en-US" sz="2600" b="1" smtClean="0">
                <a:solidFill>
                  <a:srgbClr val="FF0000"/>
                </a:solidFill>
                <a:latin typeface="Arial" panose="020B0604020202020204" pitchFamily="34" charset="0"/>
                <a:cs typeface="Arial" panose="020B0604020202020204" pitchFamily="34" charset="0"/>
              </a:rPr>
              <a:t>CB,CC,VC</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96252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8818476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Wingdings" panose="05000000000000000000" pitchFamily="2" charset="2"/>
              <a:buChar char="Ø"/>
              <a:defRPr/>
            </a:pPr>
            <a:r>
              <a:rPr lang="vi-VN" sz="2000" b="1" kern="0" smtClean="0">
                <a:solidFill>
                  <a:srgbClr val="FF0066"/>
                </a:solidFill>
                <a:latin typeface="Arial" charset="0"/>
              </a:rPr>
              <a:t>Trong </a:t>
            </a:r>
            <a:r>
              <a:rPr lang="vi-VN" sz="2000" b="1" kern="0">
                <a:solidFill>
                  <a:srgbClr val="FF0066"/>
                </a:solidFill>
                <a:latin typeface="Arial" charset="0"/>
              </a:rPr>
              <a:t>giao tiếp với người dân</a:t>
            </a:r>
            <a:r>
              <a:rPr lang="vi-VN" sz="2000" b="1" kern="0">
                <a:solidFill>
                  <a:srgbClr val="0000FF"/>
                </a:solidFill>
                <a:latin typeface="Arial" charset="0"/>
              </a:rPr>
              <a:t>, </a:t>
            </a:r>
            <a:r>
              <a:rPr lang="en-US" sz="2000" b="1" kern="0" smtClean="0">
                <a:solidFill>
                  <a:srgbClr val="0000FF"/>
                </a:solidFill>
                <a:latin typeface="Arial" charset="0"/>
              </a:rPr>
              <a:t>CB,CC,VC </a:t>
            </a:r>
            <a:r>
              <a:rPr lang="vi-VN" sz="2000" b="1" kern="0" smtClean="0">
                <a:solidFill>
                  <a:srgbClr val="0000FF"/>
                </a:solidFill>
                <a:latin typeface="Arial" charset="0"/>
              </a:rPr>
              <a:t>phải </a:t>
            </a:r>
            <a:r>
              <a:rPr lang="vi-VN" sz="2000" b="1" kern="0">
                <a:solidFill>
                  <a:srgbClr val="0000FF"/>
                </a:solidFill>
                <a:latin typeface="Arial" charset="0"/>
              </a:rPr>
              <a:t>tôn trọng, lắng nghe, tận tình hướng dẫn về quy trình xử lý công việc và giải thích cặn kẽ những thắc mắc của người dân. Thực hiện </a:t>
            </a:r>
            <a:r>
              <a:rPr lang="vi-VN" sz="2000" b="1" kern="0">
                <a:solidFill>
                  <a:srgbClr val="FF0066"/>
                </a:solidFill>
                <a:latin typeface="Arial" charset="0"/>
              </a:rPr>
              <a:t>“4 xin, 4 luôn”</a:t>
            </a:r>
            <a:r>
              <a:rPr lang="vi-VN" sz="2000" b="1" kern="0">
                <a:solidFill>
                  <a:srgbClr val="0000FF"/>
                </a:solidFill>
                <a:latin typeface="Arial" charset="0"/>
              </a:rPr>
              <a:t>: </a:t>
            </a:r>
            <a:r>
              <a:rPr lang="vi-VN" sz="2000" b="1" kern="0">
                <a:solidFill>
                  <a:srgbClr val="FF0066"/>
                </a:solidFill>
                <a:latin typeface="Arial" charset="0"/>
              </a:rPr>
              <a:t>xin chào, xin lỗi, xin cảm ơn, xin phép;</a:t>
            </a:r>
            <a:r>
              <a:rPr lang="vi-VN" sz="2000" b="1" kern="0">
                <a:solidFill>
                  <a:srgbClr val="0000FF"/>
                </a:solidFill>
                <a:latin typeface="Arial" charset="0"/>
              </a:rPr>
              <a:t> </a:t>
            </a:r>
            <a:r>
              <a:rPr lang="vi-VN" sz="2000" b="1" kern="0">
                <a:solidFill>
                  <a:srgbClr val="008000"/>
                </a:solidFill>
                <a:latin typeface="Arial" charset="0"/>
              </a:rPr>
              <a:t>luôn mỉm cười, luôn nhẹ nhàng, luôn lắng nghe, luôn giúp đỡ</a:t>
            </a:r>
            <a:r>
              <a:rPr lang="vi-VN" sz="2000" b="1" kern="0" smtClean="0">
                <a:solidFill>
                  <a:srgbClr val="008000"/>
                </a:solidFill>
                <a:latin typeface="Arial" charset="0"/>
              </a:rPr>
              <a:t>.</a:t>
            </a:r>
            <a:endParaRPr lang="en-US" sz="2000" b="1" kern="0" smtClean="0">
              <a:solidFill>
                <a:srgbClr val="008000"/>
              </a:solidFill>
              <a:latin typeface="Arial" charset="0"/>
            </a:endParaRPr>
          </a:p>
          <a:p>
            <a:pPr marL="579438" indent="-457200" algn="just" eaLnBrk="1" hangingPunct="1">
              <a:lnSpc>
                <a:spcPct val="110000"/>
              </a:lnSpc>
              <a:spcBef>
                <a:spcPts val="800"/>
              </a:spcBef>
              <a:spcAft>
                <a:spcPts val="0"/>
              </a:spcAft>
              <a:buClr>
                <a:srgbClr val="FF0000"/>
              </a:buClr>
              <a:buFont typeface="Wingdings" panose="05000000000000000000" pitchFamily="2" charset="2"/>
              <a:buChar char="Ø"/>
              <a:defRPr/>
            </a:pPr>
            <a:r>
              <a:rPr lang="vi-VN" sz="2000" b="1" kern="0" smtClean="0">
                <a:solidFill>
                  <a:srgbClr val="FF0066"/>
                </a:solidFill>
                <a:latin typeface="Arial" charset="0"/>
              </a:rPr>
              <a:t>Đối </a:t>
            </a:r>
            <a:r>
              <a:rPr lang="vi-VN" sz="2000" b="1" kern="0">
                <a:solidFill>
                  <a:srgbClr val="FF0066"/>
                </a:solidFill>
                <a:latin typeface="Arial" charset="0"/>
              </a:rPr>
              <a:t>với đồng nghiệp</a:t>
            </a:r>
            <a:r>
              <a:rPr lang="vi-VN" sz="2000" b="1" kern="0">
                <a:solidFill>
                  <a:srgbClr val="0000FF"/>
                </a:solidFill>
                <a:latin typeface="Arial" charset="0"/>
              </a:rPr>
              <a:t>, </a:t>
            </a:r>
            <a:r>
              <a:rPr lang="en-US" sz="2000" b="1" kern="0" smtClean="0">
                <a:solidFill>
                  <a:srgbClr val="0000FF"/>
                </a:solidFill>
                <a:latin typeface="Arial" charset="0"/>
              </a:rPr>
              <a:t>CB,CC,VC </a:t>
            </a:r>
            <a:r>
              <a:rPr lang="vi-VN" sz="2000" b="1" kern="0" smtClean="0">
                <a:solidFill>
                  <a:srgbClr val="0000FF"/>
                </a:solidFill>
                <a:latin typeface="Arial" charset="0"/>
              </a:rPr>
              <a:t>phải </a:t>
            </a:r>
            <a:r>
              <a:rPr lang="vi-VN" sz="2000" b="1" kern="0">
                <a:solidFill>
                  <a:srgbClr val="0000FF"/>
                </a:solidFill>
                <a:latin typeface="Arial" charset="0"/>
              </a:rPr>
              <a:t>có tinh thần hợp tác, tương trợ trong thực hiện nhiệm vụ, công vụ; không bè phái gây mất đoàn kết nội bộ của cơ quan, tổ chức</a:t>
            </a:r>
            <a:r>
              <a:rPr lang="vi-VN" sz="2000" b="1" kern="0" smtClean="0">
                <a:solidFill>
                  <a:srgbClr val="0000FF"/>
                </a:solidFill>
                <a:latin typeface="Arial" charset="0"/>
              </a:rPr>
              <a:t>.</a:t>
            </a:r>
            <a:endParaRPr lang="en-US" sz="20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Wingdings" panose="05000000000000000000" pitchFamily="2" charset="2"/>
              <a:buChar char="Ø"/>
              <a:defRPr/>
            </a:pPr>
            <a:r>
              <a:rPr lang="vi-VN" sz="2000" b="1" kern="0" smtClean="0">
                <a:solidFill>
                  <a:srgbClr val="FF0066"/>
                </a:solidFill>
                <a:latin typeface="Arial" charset="0"/>
              </a:rPr>
              <a:t>Đối </a:t>
            </a:r>
            <a:r>
              <a:rPr lang="vi-VN" sz="2000" b="1" kern="0">
                <a:solidFill>
                  <a:srgbClr val="FF0066"/>
                </a:solidFill>
                <a:latin typeface="Arial" charset="0"/>
              </a:rPr>
              <a:t>với lãnh đạo cấp trên</a:t>
            </a:r>
            <a:r>
              <a:rPr lang="vi-VN" sz="2000" b="1" kern="0">
                <a:solidFill>
                  <a:srgbClr val="0000FF"/>
                </a:solidFill>
                <a:latin typeface="Arial" charset="0"/>
              </a:rPr>
              <a:t>, </a:t>
            </a:r>
            <a:r>
              <a:rPr lang="en-US" sz="2000" b="1" kern="0" smtClean="0">
                <a:solidFill>
                  <a:srgbClr val="0000FF"/>
                </a:solidFill>
                <a:latin typeface="Arial" charset="0"/>
              </a:rPr>
              <a:t>CB,CC,VC </a:t>
            </a:r>
            <a:r>
              <a:rPr lang="vi-VN" sz="2000" b="1" kern="0" smtClean="0">
                <a:solidFill>
                  <a:srgbClr val="0000FF"/>
                </a:solidFill>
                <a:latin typeface="Arial" charset="0"/>
              </a:rPr>
              <a:t>phải </a:t>
            </a:r>
            <a:r>
              <a:rPr lang="vi-VN" sz="2000" b="1" kern="0">
                <a:solidFill>
                  <a:srgbClr val="0000FF"/>
                </a:solidFill>
                <a:latin typeface="Arial" charset="0"/>
              </a:rPr>
              <a:t>tuân thủ thứ bậc hành chính, phục tùng sự chỉ đạo, điều hành, phân công công việc của cấp trên; không trốn tránh, thoái thác nhiệm vụ; không nịnh bợ lấy lòng vì động cơ không trong sáng</a:t>
            </a:r>
            <a:r>
              <a:rPr lang="vi-VN" sz="2000" b="1" kern="0" smtClean="0">
                <a:solidFill>
                  <a:srgbClr val="0000FF"/>
                </a:solidFill>
                <a:latin typeface="Arial" charset="0"/>
              </a:rPr>
              <a:t>.</a:t>
            </a:r>
            <a:endParaRPr lang="en-US" sz="200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Wingdings" panose="05000000000000000000" pitchFamily="2" charset="2"/>
              <a:buChar char="Ø"/>
              <a:defRPr/>
            </a:pPr>
            <a:r>
              <a:rPr lang="en-US" sz="2000" b="1" kern="0" smtClean="0">
                <a:solidFill>
                  <a:srgbClr val="0000FF"/>
                </a:solidFill>
                <a:latin typeface="Arial" charset="0"/>
              </a:rPr>
              <a:t>CB,CC,VC </a:t>
            </a:r>
            <a:r>
              <a:rPr lang="vi-VN" sz="2000" b="1" kern="0" smtClean="0">
                <a:solidFill>
                  <a:srgbClr val="0000FF"/>
                </a:solidFill>
                <a:latin typeface="Arial" charset="0"/>
              </a:rPr>
              <a:t>giữ </a:t>
            </a:r>
            <a:r>
              <a:rPr lang="vi-VN" sz="2000" b="1" kern="0">
                <a:solidFill>
                  <a:srgbClr val="0000FF"/>
                </a:solidFill>
                <a:latin typeface="Arial" charset="0"/>
              </a:rPr>
              <a:t>chức vụ lãnh đạo, quản lý không được duy ý chí, áp đặt, bảo thủ; phải tôn trọng, lắng nghe ý kiến của cấp dưới; gương mẫu trong giao tiếp, ứng xử</a:t>
            </a:r>
            <a:r>
              <a:rPr lang="vi-VN"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500" b="1" smtClean="0">
                <a:solidFill>
                  <a:srgbClr val="FF0000"/>
                </a:solidFill>
                <a:latin typeface="Arial" panose="020B0604020202020204" pitchFamily="34" charset="0"/>
                <a:cs typeface="Arial" panose="020B0604020202020204" pitchFamily="34" charset="0"/>
              </a:rPr>
              <a:t>Chuẩn </a:t>
            </a:r>
            <a:r>
              <a:rPr lang="vi-VN" sz="2500" b="1">
                <a:solidFill>
                  <a:srgbClr val="FF0000"/>
                </a:solidFill>
                <a:latin typeface="Arial" panose="020B0604020202020204" pitchFamily="34" charset="0"/>
                <a:cs typeface="Arial" panose="020B0604020202020204" pitchFamily="34" charset="0"/>
              </a:rPr>
              <a:t>mực giao tiếp, ứng xử của </a:t>
            </a:r>
            <a:r>
              <a:rPr lang="en-US" sz="2500" b="1" smtClean="0">
                <a:solidFill>
                  <a:srgbClr val="FF0000"/>
                </a:solidFill>
                <a:latin typeface="Arial" panose="020B0604020202020204" pitchFamily="34" charset="0"/>
                <a:cs typeface="Arial" panose="020B0604020202020204" pitchFamily="34" charset="0"/>
              </a:rPr>
              <a:t>CB,CC,VC</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11582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0000"/>
              </a:lnSpc>
              <a:spcBef>
                <a:spcPts val="1000"/>
              </a:spcBef>
              <a:spcAft>
                <a:spcPts val="0"/>
              </a:spcAft>
              <a:buClr>
                <a:srgbClr val="FF0000"/>
              </a:buClr>
              <a:buFont typeface="Wingdings" panose="05000000000000000000" pitchFamily="2" charset="2"/>
              <a:buChar char="v"/>
              <a:defRPr/>
            </a:pPr>
            <a:r>
              <a:rPr lang="en-US" sz="2100" b="1" smtClean="0">
                <a:solidFill>
                  <a:srgbClr val="FF0066"/>
                </a:solidFill>
                <a:latin typeface="Arial" panose="020B0604020202020204" pitchFamily="34" charset="0"/>
                <a:cs typeface="Arial" panose="020B0604020202020204" pitchFamily="34" charset="0"/>
              </a:rPr>
              <a:t>N</a:t>
            </a:r>
            <a:r>
              <a:rPr lang="vi-VN" sz="2100" b="1">
                <a:solidFill>
                  <a:srgbClr val="FF0066"/>
                </a:solidFill>
                <a:latin typeface="Arial" panose="020B0604020202020204" pitchFamily="34" charset="0"/>
                <a:cs typeface="Arial" panose="020B0604020202020204" pitchFamily="34" charset="0"/>
              </a:rPr>
              <a:t>ghị định</a:t>
            </a:r>
            <a:r>
              <a:rPr lang="en-US" sz="2100" b="1">
                <a:solidFill>
                  <a:srgbClr val="FF0066"/>
                </a:solidFill>
                <a:latin typeface="Arial" panose="020B0604020202020204" pitchFamily="34" charset="0"/>
                <a:cs typeface="Arial" panose="020B0604020202020204" pitchFamily="34" charset="0"/>
              </a:rPr>
              <a:t> số </a:t>
            </a:r>
            <a:r>
              <a:rPr lang="en-US" sz="2100" b="1" smtClean="0">
                <a:solidFill>
                  <a:srgbClr val="FF0066"/>
                </a:solidFill>
                <a:latin typeface="Arial" panose="020B0604020202020204" pitchFamily="34" charset="0"/>
                <a:cs typeface="Arial" panose="020B0604020202020204" pitchFamily="34" charset="0"/>
              </a:rPr>
              <a:t>24/2014/NĐ-CP:</a:t>
            </a:r>
            <a:endParaRPr lang="en-US" sz="2100" b="1">
              <a:solidFill>
                <a:srgbClr val="FF0066"/>
              </a:solidFill>
              <a:latin typeface="Arial" panose="020B0604020202020204" pitchFamily="34" charset="0"/>
              <a:cs typeface="Arial" panose="020B0604020202020204" pitchFamily="34" charset="0"/>
            </a:endParaRPr>
          </a:p>
          <a:p>
            <a:pPr marL="909638" indent="-334963" algn="just" eaLnBrk="1" hangingPunct="1">
              <a:lnSpc>
                <a:spcPct val="110000"/>
              </a:lnSpc>
              <a:spcBef>
                <a:spcPts val="1000"/>
              </a:spcBef>
              <a:spcAft>
                <a:spcPts val="0"/>
              </a:spcAft>
              <a:buClr>
                <a:srgbClr val="FF0000"/>
              </a:buClr>
              <a:buFont typeface="Wingdings" panose="05000000000000000000" pitchFamily="2" charset="2"/>
              <a:buChar char="§"/>
              <a:defRPr/>
            </a:pPr>
            <a:r>
              <a:rPr lang="vi-VN" sz="2100" b="1" strike="sngStrike" kern="0" smtClean="0">
                <a:solidFill>
                  <a:srgbClr val="0000FF"/>
                </a:solidFill>
                <a:latin typeface="Arial" charset="0"/>
              </a:rPr>
              <a:t>Căn </a:t>
            </a:r>
            <a:r>
              <a:rPr lang="vi-VN" sz="2100" b="1" strike="sngStrike" kern="0">
                <a:solidFill>
                  <a:srgbClr val="0000FF"/>
                </a:solidFill>
                <a:latin typeface="Arial" charset="0"/>
              </a:rPr>
              <a:t>cứ Luật Tổ chức Chính phủ ngày </a:t>
            </a:r>
            <a:r>
              <a:rPr lang="vi-VN" sz="2100" b="1" strike="sngStrike" kern="0" smtClean="0">
                <a:solidFill>
                  <a:srgbClr val="0000FF"/>
                </a:solidFill>
                <a:latin typeface="Arial" charset="0"/>
              </a:rPr>
              <a:t>25</a:t>
            </a:r>
            <a:r>
              <a:rPr lang="en-US" sz="2100" b="1" strike="sngStrike" kern="0" smtClean="0">
                <a:solidFill>
                  <a:srgbClr val="0000FF"/>
                </a:solidFill>
                <a:latin typeface="Arial" charset="0"/>
              </a:rPr>
              <a:t>/</a:t>
            </a:r>
            <a:r>
              <a:rPr lang="vi-VN" sz="2100" b="1" strike="sngStrike" kern="0" smtClean="0">
                <a:solidFill>
                  <a:srgbClr val="0000FF"/>
                </a:solidFill>
                <a:latin typeface="Arial" charset="0"/>
              </a:rPr>
              <a:t>12</a:t>
            </a:r>
            <a:r>
              <a:rPr lang="en-US" sz="2100" b="1" strike="sngStrike" kern="0" smtClean="0">
                <a:solidFill>
                  <a:srgbClr val="0000FF"/>
                </a:solidFill>
                <a:latin typeface="Arial" charset="0"/>
              </a:rPr>
              <a:t>/</a:t>
            </a:r>
            <a:r>
              <a:rPr lang="vi-VN" sz="2100" b="1" strike="sngStrike" kern="0" smtClean="0">
                <a:solidFill>
                  <a:srgbClr val="0000FF"/>
                </a:solidFill>
                <a:latin typeface="Arial" charset="0"/>
              </a:rPr>
              <a:t>2001;</a:t>
            </a:r>
            <a:endParaRPr lang="en-US" sz="2100" b="1" strike="sngStrike" kern="0" smtClean="0">
              <a:solidFill>
                <a:srgbClr val="0000FF"/>
              </a:solidFill>
              <a:latin typeface="Arial" charset="0"/>
            </a:endParaRPr>
          </a:p>
          <a:p>
            <a:pPr marL="909638" indent="-334963" algn="just" eaLnBrk="1" hangingPunct="1">
              <a:lnSpc>
                <a:spcPct val="110000"/>
              </a:lnSpc>
              <a:spcBef>
                <a:spcPts val="1000"/>
              </a:spcBef>
              <a:spcAft>
                <a:spcPts val="0"/>
              </a:spcAft>
              <a:buClr>
                <a:srgbClr val="FF0000"/>
              </a:buClr>
              <a:buFont typeface="Wingdings" panose="05000000000000000000" pitchFamily="2" charset="2"/>
              <a:buChar char="§"/>
              <a:defRPr/>
            </a:pPr>
            <a:r>
              <a:rPr lang="vi-VN" sz="2100" b="1" strike="sngStrike" kern="0" smtClean="0">
                <a:solidFill>
                  <a:srgbClr val="0000FF"/>
                </a:solidFill>
                <a:latin typeface="Arial" charset="0"/>
              </a:rPr>
              <a:t>Căn </a:t>
            </a:r>
            <a:r>
              <a:rPr lang="vi-VN" sz="2100" b="1" strike="sngStrike" kern="0">
                <a:solidFill>
                  <a:srgbClr val="0000FF"/>
                </a:solidFill>
                <a:latin typeface="Arial" charset="0"/>
              </a:rPr>
              <a:t>cứ Luật Tổ chức Hội đồng nhân dân và Ủy ban nhân dân ngày </a:t>
            </a:r>
            <a:r>
              <a:rPr lang="vi-VN" sz="2100" b="1" strike="sngStrike" kern="0" smtClean="0">
                <a:solidFill>
                  <a:srgbClr val="0000FF"/>
                </a:solidFill>
                <a:latin typeface="Arial" charset="0"/>
              </a:rPr>
              <a:t>26</a:t>
            </a:r>
            <a:r>
              <a:rPr lang="en-US" sz="2100" b="1" strike="sngStrike" kern="0" smtClean="0">
                <a:solidFill>
                  <a:srgbClr val="0000FF"/>
                </a:solidFill>
                <a:latin typeface="Arial" charset="0"/>
              </a:rPr>
              <a:t>/</a:t>
            </a:r>
            <a:r>
              <a:rPr lang="vi-VN" sz="2100" b="1" strike="sngStrike" kern="0" smtClean="0">
                <a:solidFill>
                  <a:srgbClr val="0000FF"/>
                </a:solidFill>
                <a:latin typeface="Arial" charset="0"/>
              </a:rPr>
              <a:t>11</a:t>
            </a:r>
            <a:r>
              <a:rPr lang="en-US" sz="2100" b="1" strike="sngStrike" kern="0" smtClean="0">
                <a:solidFill>
                  <a:srgbClr val="0000FF"/>
                </a:solidFill>
                <a:latin typeface="Arial" charset="0"/>
              </a:rPr>
              <a:t>/</a:t>
            </a:r>
            <a:r>
              <a:rPr lang="vi-VN" sz="2100" b="1" strike="sngStrike" kern="0" smtClean="0">
                <a:solidFill>
                  <a:srgbClr val="0000FF"/>
                </a:solidFill>
                <a:latin typeface="Arial" charset="0"/>
              </a:rPr>
              <a:t>2003;</a:t>
            </a:r>
            <a:endParaRPr lang="en-US" sz="2100" b="1" strike="sngStrike" kern="0" smtClean="0">
              <a:solidFill>
                <a:srgbClr val="0000FF"/>
              </a:solidFill>
              <a:latin typeface="Arial" charset="0"/>
            </a:endParaRPr>
          </a:p>
          <a:p>
            <a:pPr marL="909638" indent="-334963" algn="just" eaLnBrk="1" hangingPunct="1">
              <a:lnSpc>
                <a:spcPct val="110000"/>
              </a:lnSpc>
              <a:spcBef>
                <a:spcPts val="1000"/>
              </a:spcBef>
              <a:spcAft>
                <a:spcPts val="0"/>
              </a:spcAft>
              <a:buClr>
                <a:srgbClr val="FF0000"/>
              </a:buClr>
              <a:buFont typeface="Wingdings" panose="05000000000000000000" pitchFamily="2" charset="2"/>
              <a:buChar char="§"/>
              <a:defRPr/>
            </a:pPr>
            <a:r>
              <a:rPr lang="vi-VN" sz="2100" b="1" kern="0" smtClean="0">
                <a:solidFill>
                  <a:srgbClr val="0000FF"/>
                </a:solidFill>
                <a:latin typeface="Arial" charset="0"/>
              </a:rPr>
              <a:t>Theo </a:t>
            </a:r>
            <a:r>
              <a:rPr lang="vi-VN" sz="2100" b="1" kern="0">
                <a:solidFill>
                  <a:srgbClr val="0000FF"/>
                </a:solidFill>
                <a:latin typeface="Arial" charset="0"/>
              </a:rPr>
              <a:t>đề nghị của Bộ trưởng Bộ Nội vụ</a:t>
            </a:r>
            <a:r>
              <a:rPr lang="en-US" sz="2100" b="1" kern="0" smtClean="0">
                <a:solidFill>
                  <a:srgbClr val="0000FF"/>
                </a:solidFill>
                <a:latin typeface="Arial" charset="0"/>
              </a:rPr>
              <a:t>.</a:t>
            </a:r>
          </a:p>
          <a:p>
            <a:pPr marL="569913" indent="-452438" algn="just" eaLnBrk="1" hangingPunct="1">
              <a:lnSpc>
                <a:spcPct val="110000"/>
              </a:lnSpc>
              <a:spcBef>
                <a:spcPts val="1000"/>
              </a:spcBef>
              <a:spcAft>
                <a:spcPts val="0"/>
              </a:spcAft>
              <a:buClr>
                <a:srgbClr val="FF0000"/>
              </a:buClr>
              <a:buFont typeface="Wingdings" panose="05000000000000000000" pitchFamily="2" charset="2"/>
              <a:buChar char="v"/>
              <a:defRPr/>
            </a:pPr>
            <a:r>
              <a:rPr lang="en-US" sz="2100" b="1">
                <a:solidFill>
                  <a:srgbClr val="FF0066"/>
                </a:solidFill>
                <a:latin typeface="Arial" panose="020B0604020202020204" pitchFamily="34" charset="0"/>
                <a:cs typeface="Arial" panose="020B0604020202020204" pitchFamily="34" charset="0"/>
              </a:rPr>
              <a:t>N</a:t>
            </a:r>
            <a:r>
              <a:rPr lang="vi-VN" sz="2100" b="1">
                <a:solidFill>
                  <a:srgbClr val="FF0066"/>
                </a:solidFill>
                <a:latin typeface="Arial" panose="020B0604020202020204" pitchFamily="34" charset="0"/>
                <a:cs typeface="Arial" panose="020B0604020202020204" pitchFamily="34" charset="0"/>
              </a:rPr>
              <a:t>ghị định</a:t>
            </a:r>
            <a:r>
              <a:rPr lang="en-US" sz="2100" b="1">
                <a:solidFill>
                  <a:srgbClr val="FF0066"/>
                </a:solidFill>
                <a:latin typeface="Arial" panose="020B0604020202020204" pitchFamily="34" charset="0"/>
                <a:cs typeface="Arial" panose="020B0604020202020204" pitchFamily="34" charset="0"/>
              </a:rPr>
              <a:t> số </a:t>
            </a:r>
            <a:r>
              <a:rPr lang="en-US" sz="2100" b="1" smtClean="0">
                <a:solidFill>
                  <a:srgbClr val="FF0066"/>
                </a:solidFill>
                <a:latin typeface="Arial" panose="020B0604020202020204" pitchFamily="34" charset="0"/>
                <a:cs typeface="Arial" panose="020B0604020202020204" pitchFamily="34" charset="0"/>
              </a:rPr>
              <a:t>107/2020/NĐ-CP</a:t>
            </a:r>
            <a:r>
              <a:rPr lang="en-US" sz="2100" b="1">
                <a:solidFill>
                  <a:srgbClr val="FF0066"/>
                </a:solidFill>
                <a:latin typeface="Arial" panose="020B0604020202020204" pitchFamily="34" charset="0"/>
                <a:cs typeface="Arial" panose="020B0604020202020204" pitchFamily="34" charset="0"/>
              </a:rPr>
              <a:t>:</a:t>
            </a:r>
          </a:p>
          <a:p>
            <a:pPr marL="909638" indent="-334963" algn="just" eaLnBrk="1" hangingPunct="1">
              <a:lnSpc>
                <a:spcPct val="110000"/>
              </a:lnSpc>
              <a:spcBef>
                <a:spcPts val="1000"/>
              </a:spcBef>
              <a:spcAft>
                <a:spcPts val="0"/>
              </a:spcAft>
              <a:buClr>
                <a:srgbClr val="FF0000"/>
              </a:buClr>
              <a:buFont typeface="Wingdings" panose="05000000000000000000" pitchFamily="2" charset="2"/>
              <a:buChar char="§"/>
              <a:defRPr/>
            </a:pPr>
            <a:r>
              <a:rPr lang="vi-VN" sz="2100" b="1" kern="0" smtClean="0">
                <a:solidFill>
                  <a:srgbClr val="0000FF"/>
                </a:solidFill>
                <a:latin typeface="Arial" charset="0"/>
              </a:rPr>
              <a:t>Căn cứ Luật Tổ chức Chính phủ ngày 19</a:t>
            </a:r>
            <a:r>
              <a:rPr lang="en-US" sz="2100" b="1" kern="0" smtClean="0">
                <a:solidFill>
                  <a:srgbClr val="0000FF"/>
                </a:solidFill>
                <a:latin typeface="Arial" charset="0"/>
              </a:rPr>
              <a:t>/</a:t>
            </a:r>
            <a:r>
              <a:rPr lang="vi-VN" sz="2100" b="1" kern="0" smtClean="0">
                <a:solidFill>
                  <a:srgbClr val="0000FF"/>
                </a:solidFill>
                <a:latin typeface="Arial" charset="0"/>
              </a:rPr>
              <a:t>6</a:t>
            </a:r>
            <a:r>
              <a:rPr lang="en-US" sz="2100" b="1" kern="0" smtClean="0">
                <a:solidFill>
                  <a:srgbClr val="0000FF"/>
                </a:solidFill>
                <a:latin typeface="Arial" charset="0"/>
              </a:rPr>
              <a:t>/</a:t>
            </a:r>
            <a:r>
              <a:rPr lang="vi-VN" sz="2100" b="1" kern="0" smtClean="0">
                <a:solidFill>
                  <a:srgbClr val="0000FF"/>
                </a:solidFill>
                <a:latin typeface="Arial" charset="0"/>
              </a:rPr>
              <a:t>2015;</a:t>
            </a:r>
            <a:endParaRPr lang="en-US" sz="2100" b="1" kern="0" smtClean="0">
              <a:solidFill>
                <a:srgbClr val="0000FF"/>
              </a:solidFill>
              <a:latin typeface="Arial" charset="0"/>
            </a:endParaRPr>
          </a:p>
          <a:p>
            <a:pPr marL="909638" indent="-334963" algn="just" eaLnBrk="1" hangingPunct="1">
              <a:lnSpc>
                <a:spcPct val="110000"/>
              </a:lnSpc>
              <a:spcBef>
                <a:spcPts val="1000"/>
              </a:spcBef>
              <a:spcAft>
                <a:spcPts val="0"/>
              </a:spcAft>
              <a:buClr>
                <a:srgbClr val="FF0000"/>
              </a:buClr>
              <a:buFont typeface="Wingdings" panose="05000000000000000000" pitchFamily="2" charset="2"/>
              <a:buChar char="§"/>
              <a:defRPr/>
            </a:pPr>
            <a:r>
              <a:rPr lang="vi-VN" sz="2100" b="1" kern="0" spc="-50" smtClean="0">
                <a:solidFill>
                  <a:srgbClr val="0000FF"/>
                </a:solidFill>
                <a:latin typeface="Arial" charset="0"/>
              </a:rPr>
              <a:t>Căn </a:t>
            </a:r>
            <a:r>
              <a:rPr lang="vi-VN" sz="2100" b="1" kern="0" spc="-50">
                <a:solidFill>
                  <a:srgbClr val="0000FF"/>
                </a:solidFill>
                <a:latin typeface="Arial" charset="0"/>
              </a:rPr>
              <a:t>cứ Luật Tổ chức chính quyền địa phương ngày </a:t>
            </a:r>
            <a:r>
              <a:rPr lang="vi-VN" sz="2100" b="1" kern="0" spc="-50" smtClean="0">
                <a:solidFill>
                  <a:srgbClr val="0000FF"/>
                </a:solidFill>
                <a:latin typeface="Arial" charset="0"/>
              </a:rPr>
              <a:t>19</a:t>
            </a:r>
            <a:r>
              <a:rPr lang="en-US" sz="2100" b="1" kern="0" spc="-50" smtClean="0">
                <a:solidFill>
                  <a:srgbClr val="0000FF"/>
                </a:solidFill>
                <a:latin typeface="Arial" charset="0"/>
              </a:rPr>
              <a:t>/</a:t>
            </a:r>
            <a:r>
              <a:rPr lang="vi-VN" sz="2100" b="1" kern="0" spc="-50" smtClean="0">
                <a:solidFill>
                  <a:srgbClr val="0000FF"/>
                </a:solidFill>
                <a:latin typeface="Arial" charset="0"/>
              </a:rPr>
              <a:t>6</a:t>
            </a:r>
            <a:r>
              <a:rPr lang="en-US" sz="2100" b="1" kern="0" spc="-50" smtClean="0">
                <a:solidFill>
                  <a:srgbClr val="0000FF"/>
                </a:solidFill>
                <a:latin typeface="Arial" charset="0"/>
              </a:rPr>
              <a:t>/</a:t>
            </a:r>
            <a:r>
              <a:rPr lang="vi-VN" sz="2100" b="1" kern="0" spc="-50" smtClean="0">
                <a:solidFill>
                  <a:srgbClr val="0000FF"/>
                </a:solidFill>
                <a:latin typeface="Arial" charset="0"/>
              </a:rPr>
              <a:t>2015;</a:t>
            </a:r>
            <a:endParaRPr lang="en-US" sz="2100" b="1" kern="0" spc="-50" smtClean="0">
              <a:solidFill>
                <a:srgbClr val="0000FF"/>
              </a:solidFill>
              <a:latin typeface="Arial" charset="0"/>
            </a:endParaRPr>
          </a:p>
          <a:p>
            <a:pPr marL="909638" indent="-334963" algn="just" eaLnBrk="1" hangingPunct="1">
              <a:lnSpc>
                <a:spcPct val="110000"/>
              </a:lnSpc>
              <a:spcBef>
                <a:spcPts val="1000"/>
              </a:spcBef>
              <a:spcAft>
                <a:spcPts val="0"/>
              </a:spcAft>
              <a:buClr>
                <a:srgbClr val="FF0000"/>
              </a:buClr>
              <a:buFont typeface="Wingdings" panose="05000000000000000000" pitchFamily="2" charset="2"/>
              <a:buChar char="§"/>
              <a:defRPr/>
            </a:pPr>
            <a:r>
              <a:rPr lang="vi-VN" sz="2100" b="1" kern="0" smtClean="0">
                <a:solidFill>
                  <a:srgbClr val="0000FF"/>
                </a:solidFill>
                <a:latin typeface="Arial" charset="0"/>
              </a:rPr>
              <a:t>Căn </a:t>
            </a:r>
            <a:r>
              <a:rPr lang="vi-VN" sz="2100" b="1" kern="0">
                <a:solidFill>
                  <a:srgbClr val="0000FF"/>
                </a:solidFill>
                <a:latin typeface="Arial" charset="0"/>
              </a:rPr>
              <a:t>cứ Luật sửa đổi, bổ sung một số điều của Luật Tổ chức Chính phủ và Luật Tổ chức chính quyền địa phương ngày </a:t>
            </a:r>
            <a:r>
              <a:rPr lang="vi-VN" sz="2100" b="1" kern="0" smtClean="0">
                <a:solidFill>
                  <a:srgbClr val="0000FF"/>
                </a:solidFill>
                <a:latin typeface="Arial" charset="0"/>
              </a:rPr>
              <a:t>22</a:t>
            </a:r>
            <a:r>
              <a:rPr lang="en-US" sz="2100" b="1" kern="0" smtClean="0">
                <a:solidFill>
                  <a:srgbClr val="0000FF"/>
                </a:solidFill>
                <a:latin typeface="Arial" charset="0"/>
              </a:rPr>
              <a:t>/</a:t>
            </a:r>
            <a:r>
              <a:rPr lang="vi-VN" sz="2100" b="1" kern="0" smtClean="0">
                <a:solidFill>
                  <a:srgbClr val="0000FF"/>
                </a:solidFill>
                <a:latin typeface="Arial" charset="0"/>
              </a:rPr>
              <a:t>11</a:t>
            </a:r>
            <a:r>
              <a:rPr lang="en-US" sz="2100" b="1" kern="0" smtClean="0">
                <a:solidFill>
                  <a:srgbClr val="0000FF"/>
                </a:solidFill>
                <a:latin typeface="Arial" charset="0"/>
              </a:rPr>
              <a:t>/</a:t>
            </a:r>
            <a:r>
              <a:rPr lang="vi-VN" sz="2100" b="1" kern="0" smtClean="0">
                <a:solidFill>
                  <a:srgbClr val="0000FF"/>
                </a:solidFill>
                <a:latin typeface="Arial" charset="0"/>
              </a:rPr>
              <a:t>2019;</a:t>
            </a:r>
            <a:endParaRPr lang="en-US" sz="2100" b="1" kern="0" smtClean="0">
              <a:solidFill>
                <a:srgbClr val="0000FF"/>
              </a:solidFill>
              <a:latin typeface="Arial" charset="0"/>
            </a:endParaRPr>
          </a:p>
          <a:p>
            <a:pPr marL="909638" indent="-334963" algn="just" eaLnBrk="1" hangingPunct="1">
              <a:lnSpc>
                <a:spcPct val="110000"/>
              </a:lnSpc>
              <a:spcBef>
                <a:spcPts val="1000"/>
              </a:spcBef>
              <a:spcAft>
                <a:spcPts val="0"/>
              </a:spcAft>
              <a:buClr>
                <a:srgbClr val="FF0000"/>
              </a:buClr>
              <a:buFont typeface="Wingdings" panose="05000000000000000000" pitchFamily="2" charset="2"/>
              <a:buChar char="§"/>
              <a:defRPr/>
            </a:pPr>
            <a:r>
              <a:rPr lang="vi-VN" sz="2100" b="1" kern="0" smtClean="0">
                <a:solidFill>
                  <a:srgbClr val="0000FF"/>
                </a:solidFill>
                <a:latin typeface="Arial" charset="0"/>
              </a:rPr>
              <a:t>Theo </a:t>
            </a:r>
            <a:r>
              <a:rPr lang="vi-VN" sz="2100" b="1" kern="0">
                <a:solidFill>
                  <a:srgbClr val="0000FF"/>
                </a:solidFill>
                <a:latin typeface="Arial" charset="0"/>
              </a:rPr>
              <a:t>đề nghị của Bộ trưởng Bộ Nội vụ</a:t>
            </a:r>
            <a:r>
              <a:rPr lang="vi-VN" sz="2100" b="1" kern="0" smtClean="0">
                <a:solidFill>
                  <a:srgbClr val="0000FF"/>
                </a:solidFill>
                <a:latin typeface="Arial" charset="0"/>
              </a:rPr>
              <a:t>;</a:t>
            </a:r>
            <a:endParaRPr lang="vi-VN"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en-US" sz="2600" b="1" smtClean="0">
                <a:solidFill>
                  <a:srgbClr val="FF0000"/>
                </a:solidFill>
                <a:latin typeface="Arial" panose="020B0604020202020204" pitchFamily="34" charset="0"/>
                <a:cs typeface="Arial" panose="020B0604020202020204" pitchFamily="34" charset="0"/>
              </a:rPr>
              <a:t>CĂN CỨ PHÁP LÝ</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76775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5586"/>
            <a:ext cx="9144000" cy="5965214"/>
          </a:xfrm>
          <a:prstGeom prst="rect">
            <a:avLst/>
          </a:prstGeom>
        </p:spPr>
      </p:pic>
    </p:spTree>
    <p:extLst>
      <p:ext uri="{BB962C8B-B14F-4D97-AF65-F5344CB8AC3E}">
        <p14:creationId xmlns:p14="http://schemas.microsoft.com/office/powerpoint/2010/main" val="36353180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100" b="1" kern="0" smtClean="0">
                <a:solidFill>
                  <a:srgbClr val="0000FF"/>
                </a:solidFill>
                <a:latin typeface="Arial" charset="0"/>
              </a:rPr>
              <a:t>CB,CC,VC </a:t>
            </a:r>
            <a:r>
              <a:rPr lang="vi-VN" sz="2100" b="1" kern="0" smtClean="0">
                <a:solidFill>
                  <a:srgbClr val="0000FF"/>
                </a:solidFill>
                <a:latin typeface="Arial" charset="0"/>
              </a:rPr>
              <a:t>phải </a:t>
            </a:r>
            <a:r>
              <a:rPr lang="vi-VN" sz="2100" b="1" kern="0">
                <a:solidFill>
                  <a:srgbClr val="0000FF"/>
                </a:solidFill>
                <a:latin typeface="Arial" charset="0"/>
              </a:rPr>
              <a:t>không ngừng học tập, tu dưỡng, rèn luyện về đạo đức, lối sống. Thực hiện cần, kiệm, liêm, chính, chí công vô tư; trung thực, giản dị, thẳng thắn, chân thành; không có biểu hiện cơ hội, sống ích kỷ, ganh ghét, đố kỵ</a:t>
            </a:r>
            <a:r>
              <a:rPr lang="vi-VN" sz="2100" b="1" kern="0" smtClean="0">
                <a:solidFill>
                  <a:srgbClr val="0000FF"/>
                </a:solidFill>
                <a:latin typeface="Arial" charset="0"/>
              </a:rPr>
              <a:t>.</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en-US" sz="2100" b="1" kern="0" smtClean="0">
                <a:solidFill>
                  <a:srgbClr val="0000FF"/>
                </a:solidFill>
                <a:latin typeface="Arial" charset="0"/>
              </a:rPr>
              <a:t>CB,CC,VC </a:t>
            </a:r>
            <a:r>
              <a:rPr lang="vi-VN" sz="2100" b="1" kern="0" smtClean="0">
                <a:solidFill>
                  <a:srgbClr val="0000FF"/>
                </a:solidFill>
                <a:latin typeface="Arial" charset="0"/>
              </a:rPr>
              <a:t>không </a:t>
            </a:r>
            <a:r>
              <a:rPr lang="vi-VN" sz="2100" b="1" kern="0">
                <a:solidFill>
                  <a:srgbClr val="0000FF"/>
                </a:solidFill>
                <a:latin typeface="Arial" charset="0"/>
              </a:rPr>
              <a:t>được đánh bạc, sa vào các tệ nạn xã hội; </a:t>
            </a:r>
            <a:r>
              <a:rPr lang="vi-VN" sz="2100" b="1" kern="0">
                <a:solidFill>
                  <a:srgbClr val="FF0066"/>
                </a:solidFill>
                <a:latin typeface="Arial" charset="0"/>
              </a:rPr>
              <a:t>không được sử dụng đồ uống có cồn trong thời gian làm việc và giờ nghỉ trưa</a:t>
            </a:r>
            <a:r>
              <a:rPr lang="vi-VN" sz="2100" b="1" kern="0">
                <a:solidFill>
                  <a:srgbClr val="0000FF"/>
                </a:solidFill>
                <a:latin typeface="Arial" charset="0"/>
              </a:rPr>
              <a:t>; hút thuốc lá đúng nơi quy định; phải tuân thủ kỷ luật phát ngôn, không sử dụng mạng xã hội để khai thác, tuyên truyền các thông tin chưa được kiểm chứng, phiến diện, một chiều ảnh hưởng đến hoạt động công vụ</a:t>
            </a:r>
            <a:r>
              <a:rPr lang="vi-VN" sz="2100" b="1" kern="0" smtClean="0">
                <a:solidFill>
                  <a:srgbClr val="0000FF"/>
                </a:solidFill>
                <a:latin typeface="Arial" charset="0"/>
              </a:rPr>
              <a:t>.</a:t>
            </a:r>
            <a:endParaRPr lang="en-US" sz="21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100" b="1" kern="0" smtClean="0">
                <a:solidFill>
                  <a:srgbClr val="0000FF"/>
                </a:solidFill>
                <a:latin typeface="Arial" charset="0"/>
              </a:rPr>
              <a:t>Cán </a:t>
            </a:r>
            <a:r>
              <a:rPr lang="vi-VN" sz="2100" b="1" kern="0">
                <a:solidFill>
                  <a:srgbClr val="0000FF"/>
                </a:solidFill>
                <a:latin typeface="Arial" charset="0"/>
              </a:rPr>
              <a:t>bộ, công chức, viên chức phải tuân thủ chuẩn mực đạo đức gia đình và xã hội, thuần phong mỹ tục, truyền thống văn hóa tốt đẹp của dân tộc; không mê tín dị đoan và có những hành vi phản cảm khi tham gia lễ hội</a:t>
            </a:r>
            <a:r>
              <a:rPr lang="vi-VN" sz="2100" b="1" kern="0" smtClean="0">
                <a:solidFill>
                  <a:srgbClr val="0000FF"/>
                </a:solidFill>
                <a:latin typeface="Arial" charset="0"/>
              </a:rPr>
              <a:t>.</a:t>
            </a:r>
            <a:endParaRPr lang="en-US" sz="21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500" b="1" smtClean="0">
                <a:solidFill>
                  <a:srgbClr val="FF0000"/>
                </a:solidFill>
                <a:latin typeface="Arial" panose="020B0604020202020204" pitchFamily="34" charset="0"/>
                <a:cs typeface="Arial" panose="020B0604020202020204" pitchFamily="34" charset="0"/>
              </a:rPr>
              <a:t>Chuẩn </a:t>
            </a:r>
            <a:r>
              <a:rPr lang="vi-VN" sz="2500" b="1">
                <a:solidFill>
                  <a:srgbClr val="FF0000"/>
                </a:solidFill>
                <a:latin typeface="Arial" panose="020B0604020202020204" pitchFamily="34" charset="0"/>
                <a:cs typeface="Arial" panose="020B0604020202020204" pitchFamily="34" charset="0"/>
              </a:rPr>
              <a:t>mực về đạo đức, lối sống của </a:t>
            </a:r>
            <a:r>
              <a:rPr lang="en-US" sz="2500" b="1" smtClean="0">
                <a:solidFill>
                  <a:srgbClr val="FF0000"/>
                </a:solidFill>
                <a:latin typeface="Arial" panose="020B0604020202020204" pitchFamily="34" charset="0"/>
                <a:cs typeface="Arial" panose="020B0604020202020204" pitchFamily="34" charset="0"/>
              </a:rPr>
              <a:t>CB,CC,VC</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40112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27646588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400" b="1" kern="0" smtClean="0">
                <a:solidFill>
                  <a:srgbClr val="0000FF"/>
                </a:solidFill>
                <a:latin typeface="Arial" charset="0"/>
              </a:rPr>
              <a:t>Khi </a:t>
            </a:r>
            <a:r>
              <a:rPr lang="vi-VN" sz="2400" b="1" kern="0">
                <a:solidFill>
                  <a:srgbClr val="0000FF"/>
                </a:solidFill>
                <a:latin typeface="Arial" charset="0"/>
              </a:rPr>
              <a:t>thực hiện nhiệm vụ, </a:t>
            </a:r>
            <a:r>
              <a:rPr lang="en-US" sz="2400" b="1" kern="0" smtClean="0">
                <a:solidFill>
                  <a:srgbClr val="0000FF"/>
                </a:solidFill>
                <a:latin typeface="Arial" charset="0"/>
              </a:rPr>
              <a:t>CB,CC,VC </a:t>
            </a:r>
            <a:r>
              <a:rPr lang="vi-VN" sz="2400" b="1" kern="0" smtClean="0">
                <a:solidFill>
                  <a:srgbClr val="0000FF"/>
                </a:solidFill>
                <a:latin typeface="Arial" charset="0"/>
              </a:rPr>
              <a:t>phải </a:t>
            </a:r>
            <a:r>
              <a:rPr lang="vi-VN" sz="2400" b="1" kern="0">
                <a:solidFill>
                  <a:srgbClr val="0000FF"/>
                </a:solidFill>
                <a:latin typeface="Arial" charset="0"/>
              </a:rPr>
              <a:t>ăn mặc gọn gàng, lịch sự, đi giày hoặc dép có quai hậu. </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400" b="1" kern="0" smtClean="0">
                <a:solidFill>
                  <a:srgbClr val="0000FF"/>
                </a:solidFill>
                <a:latin typeface="Arial" charset="0"/>
              </a:rPr>
              <a:t>Trang </a:t>
            </a:r>
            <a:r>
              <a:rPr lang="vi-VN" sz="2400" b="1" kern="0">
                <a:solidFill>
                  <a:srgbClr val="0000FF"/>
                </a:solidFill>
                <a:latin typeface="Arial" charset="0"/>
              </a:rPr>
              <a:t>phục phải phù hợp với tính chất công việc, đặc thù trang phục của ngành và thuần phong, mỹ tục của dân tộc. </a:t>
            </a:r>
            <a:endParaRPr lang="en-US" sz="24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Wingdings" panose="05000000000000000000" pitchFamily="2" charset="2"/>
              <a:buChar char="Ø"/>
              <a:defRPr/>
            </a:pPr>
            <a:r>
              <a:rPr lang="vi-VN" sz="2400" b="1" kern="0" smtClean="0">
                <a:solidFill>
                  <a:srgbClr val="0000FF"/>
                </a:solidFill>
                <a:latin typeface="Arial" charset="0"/>
              </a:rPr>
              <a:t>Đối </a:t>
            </a:r>
            <a:r>
              <a:rPr lang="vi-VN" sz="2400" b="1" kern="0">
                <a:solidFill>
                  <a:srgbClr val="0000FF"/>
                </a:solidFill>
                <a:latin typeface="Arial" charset="0"/>
              </a:rPr>
              <a:t>với những ngành có trang phục riêng thì phải thực hiện theo quy định của ngành</a:t>
            </a:r>
            <a:r>
              <a:rPr lang="vi-VN" sz="2400" b="1" kern="0" smtClean="0">
                <a:solidFill>
                  <a:srgbClr val="0000FF"/>
                </a:solidFill>
                <a:latin typeface="Arial" charset="0"/>
              </a:rPr>
              <a:t>.</a:t>
            </a:r>
            <a:endParaRPr lang="en-US" sz="24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500" b="1" smtClean="0">
                <a:solidFill>
                  <a:srgbClr val="FF0000"/>
                </a:solidFill>
                <a:latin typeface="Arial" panose="020B0604020202020204" pitchFamily="34" charset="0"/>
                <a:cs typeface="Arial" panose="020B0604020202020204" pitchFamily="34" charset="0"/>
              </a:rPr>
              <a:t>Trang </a:t>
            </a:r>
            <a:r>
              <a:rPr lang="vi-VN" sz="2500" b="1">
                <a:solidFill>
                  <a:srgbClr val="FF0000"/>
                </a:solidFill>
                <a:latin typeface="Arial" panose="020B0604020202020204" pitchFamily="34" charset="0"/>
                <a:cs typeface="Arial" panose="020B0604020202020204" pitchFamily="34" charset="0"/>
              </a:rPr>
              <a:t>phục của cán bộ, công chức, viên </a:t>
            </a:r>
            <a:r>
              <a:rPr lang="vi-VN" sz="2500" b="1" smtClean="0">
                <a:solidFill>
                  <a:srgbClr val="FF0000"/>
                </a:solidFill>
                <a:latin typeface="Arial" panose="020B0604020202020204" pitchFamily="34" charset="0"/>
                <a:cs typeface="Arial" panose="020B0604020202020204" pitchFamily="34" charset="0"/>
              </a:rPr>
              <a:t>chức</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89504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7225"/>
            <a:ext cx="9144000" cy="5543550"/>
          </a:xfrm>
          <a:prstGeom prst="rect">
            <a:avLst/>
          </a:prstGeom>
        </p:spPr>
      </p:pic>
    </p:spTree>
    <p:extLst>
      <p:ext uri="{BB962C8B-B14F-4D97-AF65-F5344CB8AC3E}">
        <p14:creationId xmlns:p14="http://schemas.microsoft.com/office/powerpoint/2010/main" val="30484909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0" algn="just" eaLnBrk="1" hangingPunct="1">
              <a:lnSpc>
                <a:spcPct val="114000"/>
              </a:lnSpc>
              <a:spcBef>
                <a:spcPts val="1200"/>
              </a:spcBef>
              <a:spcAft>
                <a:spcPts val="0"/>
              </a:spcAft>
              <a:buClr>
                <a:srgbClr val="FF0000"/>
              </a:buClr>
              <a:buNone/>
              <a:defRPr/>
            </a:pPr>
            <a:r>
              <a:rPr lang="en-US" sz="2200" b="1" kern="0" smtClean="0">
                <a:solidFill>
                  <a:srgbClr val="0000FF"/>
                </a:solidFill>
                <a:latin typeface="Arial" charset="0"/>
              </a:rPr>
              <a:t>Ngày </a:t>
            </a:r>
            <a:r>
              <a:rPr lang="en-US" sz="2200" b="1" kern="0">
                <a:solidFill>
                  <a:srgbClr val="0000FF"/>
                </a:solidFill>
                <a:latin typeface="Arial" charset="0"/>
              </a:rPr>
              <a:t>14-6-2019, Thủ tướng Chính phủ đã ban hành Quyết định số 733/QĐ-TTg về </a:t>
            </a:r>
            <a:r>
              <a:rPr lang="en-US" sz="2200" b="1" kern="0" smtClean="0">
                <a:solidFill>
                  <a:srgbClr val="0000FF"/>
                </a:solidFill>
                <a:latin typeface="Arial" charset="0"/>
              </a:rPr>
              <a:t>việc </a:t>
            </a:r>
            <a:r>
              <a:rPr lang="vi-VN" sz="2200" b="1" kern="0" smtClean="0">
                <a:solidFill>
                  <a:srgbClr val="0000FF"/>
                </a:solidFill>
                <a:latin typeface="Arial" charset="0"/>
              </a:rPr>
              <a:t>ban hành </a:t>
            </a:r>
            <a:r>
              <a:rPr lang="en-US" sz="2200" b="1" kern="0" smtClean="0">
                <a:solidFill>
                  <a:srgbClr val="0000FF"/>
                </a:solidFill>
                <a:latin typeface="Arial" charset="0"/>
              </a:rPr>
              <a:t>K</a:t>
            </a:r>
            <a:r>
              <a:rPr lang="vi-VN" sz="2200" b="1" kern="0" smtClean="0">
                <a:solidFill>
                  <a:srgbClr val="0000FF"/>
                </a:solidFill>
                <a:latin typeface="Arial" charset="0"/>
              </a:rPr>
              <a:t>ế hoạch tổ chức thực hiện phong trào thi đua </a:t>
            </a:r>
            <a:r>
              <a:rPr lang="vi-VN" sz="2200" b="1" kern="0" smtClean="0">
                <a:solidFill>
                  <a:srgbClr val="FF0066"/>
                </a:solidFill>
                <a:latin typeface="Arial" charset="0"/>
              </a:rPr>
              <a:t>“</a:t>
            </a:r>
            <a:r>
              <a:rPr lang="en-US" sz="2200" b="1" kern="0" smtClean="0">
                <a:solidFill>
                  <a:srgbClr val="FF0066"/>
                </a:solidFill>
                <a:latin typeface="Arial" charset="0"/>
              </a:rPr>
              <a:t>C</a:t>
            </a:r>
            <a:r>
              <a:rPr lang="vi-VN" sz="2200" b="1" kern="0" smtClean="0">
                <a:solidFill>
                  <a:srgbClr val="FF0066"/>
                </a:solidFill>
                <a:latin typeface="Arial" charset="0"/>
              </a:rPr>
              <a:t>ÁN BỘ, CÔNG CHỨC, VIÊN CHỨC THI ĐUA THỰC HIỆN VĂN HÓA CÔNG SỞ”</a:t>
            </a:r>
            <a:r>
              <a:rPr lang="vi-VN" sz="2200" b="1" kern="0" smtClean="0">
                <a:solidFill>
                  <a:srgbClr val="0000FF"/>
                </a:solidFill>
                <a:latin typeface="Arial" charset="0"/>
              </a:rPr>
              <a:t> giai đoạn 2019</a:t>
            </a:r>
            <a:r>
              <a:rPr lang="en-US" sz="2200" b="1" kern="0">
                <a:solidFill>
                  <a:srgbClr val="0000FF"/>
                </a:solidFill>
                <a:latin typeface="Arial" charset="0"/>
              </a:rPr>
              <a:t> </a:t>
            </a:r>
            <a:r>
              <a:rPr lang="en-US" sz="2200" b="1" kern="0" smtClean="0">
                <a:solidFill>
                  <a:srgbClr val="0000FF"/>
                </a:solidFill>
                <a:latin typeface="Arial" charset="0"/>
              </a:rPr>
              <a:t>- </a:t>
            </a:r>
            <a:r>
              <a:rPr lang="vi-VN" sz="2200" b="1" kern="0" smtClean="0">
                <a:solidFill>
                  <a:srgbClr val="0000FF"/>
                </a:solidFill>
                <a:latin typeface="Arial" charset="0"/>
              </a:rPr>
              <a:t>2025</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8000"/>
                </a:solidFill>
                <a:latin typeface="Arial" charset="0"/>
              </a:rPr>
              <a:t>Đối tượng:</a:t>
            </a:r>
            <a:endParaRPr lang="en-US" sz="2200" b="1" kern="0" smtClean="0">
              <a:solidFill>
                <a:srgbClr val="008000"/>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00" b="1" kern="0" smtClean="0">
                <a:solidFill>
                  <a:srgbClr val="0000FF"/>
                </a:solidFill>
                <a:latin typeface="Arial" charset="0"/>
              </a:rPr>
              <a:t>Tập </a:t>
            </a:r>
            <a:r>
              <a:rPr lang="vi-VN" sz="2200" b="1" kern="0">
                <a:solidFill>
                  <a:srgbClr val="0000FF"/>
                </a:solidFill>
                <a:latin typeface="Arial" charset="0"/>
              </a:rPr>
              <a:t>thể: Các cơ quan Đảng, Nhà nước, Mặt trận Tổ quốc, các đoàn thể nhân dân, Lực lượng vũ trang, Đơn vị sự nghiệp công lập, Doanh nghiệp nhà nước (sau đây gọi tắt là cơ quan, đơn vị</a:t>
            </a:r>
            <a:r>
              <a:rPr lang="vi-VN" sz="2200" b="1" kern="0" smtClean="0">
                <a:solidFill>
                  <a:srgbClr val="0000FF"/>
                </a:solidFill>
                <a:latin typeface="Arial" charset="0"/>
              </a:rPr>
              <a:t>);</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200" b="1" kern="0" smtClean="0">
                <a:solidFill>
                  <a:srgbClr val="0000FF"/>
                </a:solidFill>
                <a:latin typeface="Arial" charset="0"/>
              </a:rPr>
              <a:t>Cá </a:t>
            </a:r>
            <a:r>
              <a:rPr lang="vi-VN" sz="2200" b="1" kern="0">
                <a:solidFill>
                  <a:srgbClr val="0000FF"/>
                </a:solidFill>
                <a:latin typeface="Arial" charset="0"/>
              </a:rPr>
              <a:t>nhân: </a:t>
            </a:r>
            <a:r>
              <a:rPr lang="en-US" sz="2200" b="1" kern="0" smtClean="0">
                <a:solidFill>
                  <a:srgbClr val="0000FF"/>
                </a:solidFill>
                <a:latin typeface="Arial" charset="0"/>
              </a:rPr>
              <a:t>CB,CC,VC </a:t>
            </a:r>
            <a:r>
              <a:rPr lang="vi-VN" sz="2200" b="1" kern="0" smtClean="0">
                <a:solidFill>
                  <a:srgbClr val="0000FF"/>
                </a:solidFill>
                <a:latin typeface="Arial" charset="0"/>
              </a:rPr>
              <a:t>và </a:t>
            </a:r>
            <a:r>
              <a:rPr lang="vi-VN" sz="2200" b="1" kern="0">
                <a:solidFill>
                  <a:srgbClr val="0000FF"/>
                </a:solidFill>
                <a:latin typeface="Arial" charset="0"/>
              </a:rPr>
              <a:t>cán bộ, chiến sĩ trong lực lượng vũ trang nhân </a:t>
            </a:r>
            <a:r>
              <a:rPr lang="vi-VN" sz="2200" b="1" kern="0" smtClean="0">
                <a:solidFill>
                  <a:srgbClr val="0000FF"/>
                </a:solidFill>
                <a:latin typeface="Arial" charset="0"/>
              </a:rPr>
              <a:t>dân</a:t>
            </a:r>
            <a:endParaRPr lang="en-US" sz="2200" b="1" kern="0">
              <a:solidFill>
                <a:srgbClr val="0000FF"/>
              </a:solidFill>
              <a:latin typeface="Arial" charset="0"/>
            </a:endParaRPr>
          </a:p>
        </p:txBody>
      </p:sp>
      <p:sp>
        <p:nvSpPr>
          <p:cNvPr id="5" name="Title 1"/>
          <p:cNvSpPr>
            <a:spLocks noGrp="1"/>
          </p:cNvSpPr>
          <p:nvPr>
            <p:ph type="title"/>
          </p:nvPr>
        </p:nvSpPr>
        <p:spPr>
          <a:xfrm>
            <a:off x="234950" y="152400"/>
            <a:ext cx="8680450" cy="838200"/>
          </a:xfrm>
        </p:spPr>
        <p:txBody>
          <a:bodyPr anchor="ctr"/>
          <a:lstStyle/>
          <a:p>
            <a:pPr algn="ctr">
              <a:lnSpc>
                <a:spcPct val="105000"/>
              </a:lnSpc>
              <a:spcBef>
                <a:spcPts val="0"/>
              </a:spcBef>
            </a:pPr>
            <a:r>
              <a:rPr lang="vi-VN" sz="2300" b="1" smtClean="0">
                <a:solidFill>
                  <a:srgbClr val="FF0000"/>
                </a:solidFill>
                <a:latin typeface="Arial" panose="020B0604020202020204" pitchFamily="34" charset="0"/>
                <a:cs typeface="Arial" panose="020B0604020202020204" pitchFamily="34" charset="0"/>
              </a:rPr>
              <a:t>PHONG TRÀO THI ĐUA “</a:t>
            </a:r>
            <a:r>
              <a:rPr lang="en-US" sz="2300" b="1" smtClean="0">
                <a:solidFill>
                  <a:srgbClr val="FF0000"/>
                </a:solidFill>
                <a:latin typeface="Arial" panose="020B0604020202020204" pitchFamily="34" charset="0"/>
                <a:cs typeface="Arial" panose="020B0604020202020204" pitchFamily="34" charset="0"/>
              </a:rPr>
              <a:t>C</a:t>
            </a:r>
            <a:r>
              <a:rPr lang="vi-VN" sz="2300" b="1" smtClean="0">
                <a:solidFill>
                  <a:srgbClr val="FF0000"/>
                </a:solidFill>
                <a:latin typeface="Arial" panose="020B0604020202020204" pitchFamily="34" charset="0"/>
                <a:cs typeface="Arial" panose="020B0604020202020204" pitchFamily="34" charset="0"/>
              </a:rPr>
              <a:t>ÁN BỘ, CÔNG CHỨC, VIÊN CHỨC THI ĐUA THỰC HIỆN VĂN HÓA CÔNG SỞ”</a:t>
            </a:r>
            <a:endParaRPr lang="en-US" sz="23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145760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0000"/>
              </a:lnSpc>
              <a:spcBef>
                <a:spcPts val="800"/>
              </a:spcBef>
              <a:spcAft>
                <a:spcPts val="0"/>
              </a:spcAft>
              <a:buClr>
                <a:srgbClr val="FF0000"/>
              </a:buClr>
              <a:buFont typeface="Wingdings" panose="05000000000000000000" pitchFamily="2" charset="2"/>
              <a:buChar char="q"/>
              <a:defRPr/>
            </a:pPr>
            <a:r>
              <a:rPr lang="vi-VN" sz="1950" b="1" kern="0" smtClean="0">
                <a:solidFill>
                  <a:srgbClr val="008000"/>
                </a:solidFill>
                <a:latin typeface="Arial" charset="0"/>
              </a:rPr>
              <a:t>Đối </a:t>
            </a:r>
            <a:r>
              <a:rPr lang="vi-VN" sz="1950" b="1" kern="0">
                <a:solidFill>
                  <a:srgbClr val="008000"/>
                </a:solidFill>
                <a:latin typeface="Arial" charset="0"/>
              </a:rPr>
              <a:t>với tập thể</a:t>
            </a:r>
            <a:r>
              <a:rPr lang="vi-VN" sz="1950" b="1" kern="0" smtClean="0">
                <a:solidFill>
                  <a:srgbClr val="008000"/>
                </a:solidFill>
                <a:latin typeface="Arial" charset="0"/>
              </a:rPr>
              <a:t>:</a:t>
            </a:r>
            <a:r>
              <a:rPr lang="en-US" sz="1950" b="1" kern="0" smtClean="0">
                <a:solidFill>
                  <a:srgbClr val="008000"/>
                </a:solidFill>
                <a:latin typeface="Arial" charset="0"/>
              </a:rPr>
              <a:t> </a:t>
            </a:r>
            <a:r>
              <a:rPr lang="vi-VN" sz="1950" b="1" kern="0" smtClean="0">
                <a:solidFill>
                  <a:srgbClr val="FF0066"/>
                </a:solidFill>
                <a:latin typeface="Arial" charset="0"/>
              </a:rPr>
              <a:t>“Thi </a:t>
            </a:r>
            <a:r>
              <a:rPr lang="vi-VN" sz="1950" b="1" kern="0">
                <a:solidFill>
                  <a:srgbClr val="FF0066"/>
                </a:solidFill>
                <a:latin typeface="Arial" charset="0"/>
              </a:rPr>
              <a:t>đua xây dựng cơ quan, đơn vị văn minh, </a:t>
            </a:r>
            <a:r>
              <a:rPr lang="en-US" sz="1950" b="1" kern="0" smtClean="0">
                <a:solidFill>
                  <a:srgbClr val="FF0066"/>
                </a:solidFill>
                <a:latin typeface="Arial" charset="0"/>
              </a:rPr>
              <a:t/>
            </a:r>
            <a:br>
              <a:rPr lang="en-US" sz="1950" b="1" kern="0" smtClean="0">
                <a:solidFill>
                  <a:srgbClr val="FF0066"/>
                </a:solidFill>
                <a:latin typeface="Arial" charset="0"/>
              </a:rPr>
            </a:br>
            <a:r>
              <a:rPr lang="vi-VN" sz="1950" b="1" kern="0" smtClean="0">
                <a:solidFill>
                  <a:srgbClr val="FF0066"/>
                </a:solidFill>
                <a:latin typeface="Arial" charset="0"/>
              </a:rPr>
              <a:t>hiện </a:t>
            </a:r>
            <a:r>
              <a:rPr lang="vi-VN" sz="1950" b="1" kern="0">
                <a:solidFill>
                  <a:srgbClr val="FF0066"/>
                </a:solidFill>
                <a:latin typeface="Arial" charset="0"/>
              </a:rPr>
              <a:t>đại, xanh, sạch, đẹp</a:t>
            </a:r>
            <a:r>
              <a:rPr lang="vi-VN" sz="1950" b="1" kern="0" smtClean="0">
                <a:solidFill>
                  <a:srgbClr val="FF0066"/>
                </a:solidFill>
                <a:latin typeface="Arial" charset="0"/>
              </a:rPr>
              <a:t>”:</a:t>
            </a:r>
            <a:endParaRPr lang="en-US" sz="1950" b="1" kern="0" smtClean="0">
              <a:solidFill>
                <a:srgbClr val="FF0066"/>
              </a:solidFill>
              <a:latin typeface="Arial" charset="0"/>
            </a:endParaRPr>
          </a:p>
          <a:p>
            <a:pPr marL="579438" indent="-457200" algn="just" eaLnBrk="1" hangingPunct="1">
              <a:lnSpc>
                <a:spcPct val="110000"/>
              </a:lnSpc>
              <a:spcBef>
                <a:spcPts val="800"/>
              </a:spcBef>
              <a:spcAft>
                <a:spcPts val="0"/>
              </a:spcAft>
              <a:buClr>
                <a:srgbClr val="FF0000"/>
              </a:buClr>
              <a:buFont typeface="Wingdings" panose="05000000000000000000" pitchFamily="2" charset="2"/>
              <a:buChar char="Ø"/>
              <a:defRPr/>
            </a:pPr>
            <a:r>
              <a:rPr lang="vi-VN" sz="1950" b="1" kern="0" smtClean="0">
                <a:solidFill>
                  <a:srgbClr val="0000FF"/>
                </a:solidFill>
                <a:latin typeface="Arial" charset="0"/>
              </a:rPr>
              <a:t>Xây </a:t>
            </a:r>
            <a:r>
              <a:rPr lang="vi-VN" sz="1950" b="1" kern="0">
                <a:solidFill>
                  <a:srgbClr val="0000FF"/>
                </a:solidFill>
                <a:latin typeface="Arial" charset="0"/>
              </a:rPr>
              <a:t>dựng, ban hành các chính sách, quy định, nội quy, quy chế của cơ quan, đơn vị về văn hóa công sở</a:t>
            </a:r>
            <a:r>
              <a:rPr lang="vi-VN" sz="1950" b="1" kern="0" smtClean="0">
                <a:solidFill>
                  <a:srgbClr val="0000FF"/>
                </a:solidFill>
                <a:latin typeface="Arial" charset="0"/>
              </a:rPr>
              <a:t>.</a:t>
            </a:r>
            <a:endParaRPr lang="en-US" sz="195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Wingdings" panose="05000000000000000000" pitchFamily="2" charset="2"/>
              <a:buChar char="Ø"/>
              <a:defRPr/>
            </a:pPr>
            <a:r>
              <a:rPr lang="vi-VN" sz="1950" b="1" kern="0" smtClean="0">
                <a:solidFill>
                  <a:srgbClr val="0000FF"/>
                </a:solidFill>
                <a:latin typeface="Arial" charset="0"/>
              </a:rPr>
              <a:t>Thực </a:t>
            </a:r>
            <a:r>
              <a:rPr lang="vi-VN" sz="1950" b="1" kern="0">
                <a:solidFill>
                  <a:srgbClr val="0000FF"/>
                </a:solidFill>
                <a:latin typeface="Arial" charset="0"/>
              </a:rPr>
              <a:t>hiện đẩy mạnh công tác </a:t>
            </a:r>
            <a:r>
              <a:rPr lang="en-US" sz="1950" b="1" kern="0" smtClean="0">
                <a:solidFill>
                  <a:srgbClr val="0000FF"/>
                </a:solidFill>
                <a:latin typeface="Arial" charset="0"/>
              </a:rPr>
              <a:t>CCHC</a:t>
            </a:r>
            <a:r>
              <a:rPr lang="vi-VN" sz="1950" b="1" kern="0" smtClean="0">
                <a:solidFill>
                  <a:srgbClr val="0000FF"/>
                </a:solidFill>
                <a:latin typeface="Arial" charset="0"/>
              </a:rPr>
              <a:t>, </a:t>
            </a:r>
            <a:r>
              <a:rPr lang="vi-VN" sz="1950" b="1" kern="0">
                <a:solidFill>
                  <a:srgbClr val="0000FF"/>
                </a:solidFill>
                <a:latin typeface="Arial" charset="0"/>
              </a:rPr>
              <a:t>công khai, minh bạch, đơn giản hóa các </a:t>
            </a:r>
            <a:r>
              <a:rPr lang="en-US" sz="1950" b="1" kern="0" smtClean="0">
                <a:solidFill>
                  <a:srgbClr val="0000FF"/>
                </a:solidFill>
                <a:latin typeface="Arial" charset="0"/>
              </a:rPr>
              <a:t>TTHC</a:t>
            </a:r>
            <a:r>
              <a:rPr lang="vi-VN" sz="1950" b="1" kern="0" smtClean="0">
                <a:solidFill>
                  <a:srgbClr val="0000FF"/>
                </a:solidFill>
                <a:latin typeface="Arial" charset="0"/>
              </a:rPr>
              <a:t>, </a:t>
            </a:r>
            <a:r>
              <a:rPr lang="vi-VN" sz="1950" b="1" kern="0">
                <a:solidFill>
                  <a:srgbClr val="0000FF"/>
                </a:solidFill>
                <a:latin typeface="Arial" charset="0"/>
              </a:rPr>
              <a:t>rút ngắn thời gian giải quyết công việc tại cơ quan, đơn vị</a:t>
            </a:r>
            <a:r>
              <a:rPr lang="vi-VN" sz="1950" b="1" kern="0" smtClean="0">
                <a:solidFill>
                  <a:srgbClr val="0000FF"/>
                </a:solidFill>
                <a:latin typeface="Arial" charset="0"/>
              </a:rPr>
              <a:t>.</a:t>
            </a:r>
            <a:endParaRPr lang="en-US" sz="195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Wingdings" panose="05000000000000000000" pitchFamily="2" charset="2"/>
              <a:buChar char="Ø"/>
              <a:defRPr/>
            </a:pPr>
            <a:r>
              <a:rPr lang="vi-VN" sz="1950" b="1" kern="0" smtClean="0">
                <a:solidFill>
                  <a:srgbClr val="0000FF"/>
                </a:solidFill>
                <a:latin typeface="Arial" charset="0"/>
              </a:rPr>
              <a:t>Thực </a:t>
            </a:r>
            <a:r>
              <a:rPr lang="vi-VN" sz="1950" b="1" kern="0">
                <a:solidFill>
                  <a:srgbClr val="0000FF"/>
                </a:solidFill>
                <a:latin typeface="Arial" charset="0"/>
              </a:rPr>
              <a:t>hiện ứng dụng rộng rãi </a:t>
            </a:r>
            <a:r>
              <a:rPr lang="en-US" sz="1950" b="1" kern="0" smtClean="0">
                <a:solidFill>
                  <a:srgbClr val="0000FF"/>
                </a:solidFill>
                <a:latin typeface="Arial" charset="0"/>
              </a:rPr>
              <a:t>CNTT </a:t>
            </a:r>
            <a:r>
              <a:rPr lang="vi-VN" sz="1950" b="1" kern="0" smtClean="0">
                <a:solidFill>
                  <a:srgbClr val="0000FF"/>
                </a:solidFill>
                <a:latin typeface="Arial" charset="0"/>
              </a:rPr>
              <a:t>trong </a:t>
            </a:r>
            <a:r>
              <a:rPr lang="vi-VN" sz="1950" b="1" kern="0">
                <a:solidFill>
                  <a:srgbClr val="0000FF"/>
                </a:solidFill>
                <a:latin typeface="Arial" charset="0"/>
              </a:rPr>
              <a:t>hoạt động của cơ quan, đơn vị</a:t>
            </a:r>
            <a:r>
              <a:rPr lang="vi-VN" sz="1950" b="1" kern="0" smtClean="0">
                <a:solidFill>
                  <a:srgbClr val="0000FF"/>
                </a:solidFill>
                <a:latin typeface="Arial" charset="0"/>
              </a:rPr>
              <a:t>.</a:t>
            </a:r>
            <a:endParaRPr lang="en-US" sz="195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Wingdings" panose="05000000000000000000" pitchFamily="2" charset="2"/>
              <a:buChar char="Ø"/>
              <a:defRPr/>
            </a:pPr>
            <a:r>
              <a:rPr lang="vi-VN" sz="1950" b="1" kern="0" smtClean="0">
                <a:solidFill>
                  <a:srgbClr val="0000FF"/>
                </a:solidFill>
                <a:latin typeface="Arial" charset="0"/>
              </a:rPr>
              <a:t>Xây </a:t>
            </a:r>
            <a:r>
              <a:rPr lang="vi-VN" sz="1950" b="1" kern="0">
                <a:solidFill>
                  <a:srgbClr val="0000FF"/>
                </a:solidFill>
                <a:latin typeface="Arial" charset="0"/>
              </a:rPr>
              <a:t>dựng và giữ gìn cơ quan, đơn vị văn minh, hiện đại, xanh, </a:t>
            </a:r>
            <a:r>
              <a:rPr lang="en-US" sz="1950" b="1" kern="0" smtClean="0">
                <a:solidFill>
                  <a:srgbClr val="0000FF"/>
                </a:solidFill>
                <a:latin typeface="Arial" charset="0"/>
              </a:rPr>
              <a:t/>
            </a:r>
            <a:br>
              <a:rPr lang="en-US" sz="1950" b="1" kern="0" smtClean="0">
                <a:solidFill>
                  <a:srgbClr val="0000FF"/>
                </a:solidFill>
                <a:latin typeface="Arial" charset="0"/>
              </a:rPr>
            </a:br>
            <a:r>
              <a:rPr lang="vi-VN" sz="1950" b="1" kern="0" smtClean="0">
                <a:solidFill>
                  <a:srgbClr val="0000FF"/>
                </a:solidFill>
                <a:latin typeface="Arial" charset="0"/>
              </a:rPr>
              <a:t>sạch</a:t>
            </a:r>
            <a:r>
              <a:rPr lang="vi-VN" sz="1950" b="1" kern="0">
                <a:solidFill>
                  <a:srgbClr val="0000FF"/>
                </a:solidFill>
                <a:latin typeface="Arial" charset="0"/>
              </a:rPr>
              <a:t>, đẹp</a:t>
            </a:r>
            <a:r>
              <a:rPr lang="vi-VN" sz="1950" b="1" kern="0" smtClean="0">
                <a:solidFill>
                  <a:srgbClr val="0000FF"/>
                </a:solidFill>
                <a:latin typeface="Arial" charset="0"/>
              </a:rPr>
              <a:t>.</a:t>
            </a:r>
            <a:endParaRPr lang="en-US" sz="1950" b="1" kern="0" smtClean="0">
              <a:solidFill>
                <a:srgbClr val="0000FF"/>
              </a:solidFill>
              <a:latin typeface="Arial" charset="0"/>
            </a:endParaRPr>
          </a:p>
          <a:p>
            <a:pPr marL="579438" indent="-457200" algn="just" eaLnBrk="1" hangingPunct="1">
              <a:lnSpc>
                <a:spcPct val="110000"/>
              </a:lnSpc>
              <a:spcBef>
                <a:spcPts val="800"/>
              </a:spcBef>
              <a:spcAft>
                <a:spcPts val="0"/>
              </a:spcAft>
              <a:buClr>
                <a:srgbClr val="FF0000"/>
              </a:buClr>
              <a:buFont typeface="Wingdings" panose="05000000000000000000" pitchFamily="2" charset="2"/>
              <a:buChar char="Ø"/>
              <a:defRPr/>
            </a:pPr>
            <a:r>
              <a:rPr lang="vi-VN" sz="1950" b="1" kern="0" smtClean="0">
                <a:solidFill>
                  <a:srgbClr val="0000FF"/>
                </a:solidFill>
                <a:latin typeface="Arial" charset="0"/>
              </a:rPr>
              <a:t>Tổ </a:t>
            </a:r>
            <a:r>
              <a:rPr lang="vi-VN" sz="1950" b="1" kern="0">
                <a:solidFill>
                  <a:srgbClr val="0000FF"/>
                </a:solidFill>
                <a:latin typeface="Arial" charset="0"/>
              </a:rPr>
              <a:t>chức các phong trào thi đua thiết thực, hiệu quả với nội dung, hình thức phong phú, đa dạng, bám sát các nhiệm vụ chính trị của cơ quan, đơn vị để thu hút, tập hợp sự tham gia của đội ngũ </a:t>
            </a:r>
            <a:r>
              <a:rPr lang="en-US" sz="1950" b="1" kern="0" smtClean="0">
                <a:solidFill>
                  <a:srgbClr val="0000FF"/>
                </a:solidFill>
                <a:latin typeface="Arial" charset="0"/>
              </a:rPr>
              <a:t>CB,CC,VC </a:t>
            </a:r>
            <a:r>
              <a:rPr lang="vi-VN" sz="1950" b="1" kern="0" smtClean="0">
                <a:solidFill>
                  <a:srgbClr val="0000FF"/>
                </a:solidFill>
                <a:latin typeface="Arial" charset="0"/>
              </a:rPr>
              <a:t>góp </a:t>
            </a:r>
            <a:r>
              <a:rPr lang="vi-VN" sz="1950" b="1" kern="0">
                <a:solidFill>
                  <a:srgbClr val="0000FF"/>
                </a:solidFill>
                <a:latin typeface="Arial" charset="0"/>
              </a:rPr>
              <a:t>phần hoàn thành tốt nhiệm vụ được giao</a:t>
            </a:r>
            <a:r>
              <a:rPr lang="vi-VN" sz="1950" b="1" kern="0" smtClean="0">
                <a:solidFill>
                  <a:srgbClr val="0000FF"/>
                </a:solidFill>
                <a:latin typeface="Arial" charset="0"/>
              </a:rPr>
              <a:t>.</a:t>
            </a:r>
            <a:endParaRPr lang="en-US" sz="195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en-US" sz="2500" b="1" smtClean="0">
                <a:solidFill>
                  <a:srgbClr val="FF0000"/>
                </a:solidFill>
                <a:latin typeface="Arial" panose="020B0604020202020204" pitchFamily="34" charset="0"/>
                <a:cs typeface="Arial" panose="020B0604020202020204" pitchFamily="34" charset="0"/>
              </a:rPr>
              <a:t>NỘI DUNG THI ĐUA</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842089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2000"/>
              </a:lnSpc>
              <a:spcBef>
                <a:spcPts val="1000"/>
              </a:spcBef>
              <a:spcAft>
                <a:spcPts val="0"/>
              </a:spcAft>
              <a:buClr>
                <a:srgbClr val="FF0000"/>
              </a:buClr>
              <a:buFont typeface="Wingdings" panose="05000000000000000000" pitchFamily="2" charset="2"/>
              <a:buChar char="q"/>
              <a:defRPr/>
            </a:pPr>
            <a:r>
              <a:rPr lang="vi-VN" sz="2150" b="1" kern="0" smtClean="0">
                <a:solidFill>
                  <a:srgbClr val="008000"/>
                </a:solidFill>
                <a:latin typeface="Arial" charset="0"/>
              </a:rPr>
              <a:t>Đối </a:t>
            </a:r>
            <a:r>
              <a:rPr lang="vi-VN" sz="2150" b="1" kern="0">
                <a:solidFill>
                  <a:srgbClr val="008000"/>
                </a:solidFill>
                <a:latin typeface="Arial" charset="0"/>
              </a:rPr>
              <a:t>với </a:t>
            </a:r>
            <a:r>
              <a:rPr lang="en-US" sz="2150" b="1" kern="0" smtClean="0">
                <a:solidFill>
                  <a:srgbClr val="008000"/>
                </a:solidFill>
                <a:latin typeface="Arial" charset="0"/>
              </a:rPr>
              <a:t>CB,CC,VC</a:t>
            </a:r>
            <a:r>
              <a:rPr lang="vi-VN" sz="2150" b="1" kern="0" smtClean="0">
                <a:solidFill>
                  <a:srgbClr val="008000"/>
                </a:solidFill>
                <a:latin typeface="Arial" charset="0"/>
              </a:rPr>
              <a:t>:</a:t>
            </a:r>
            <a:r>
              <a:rPr lang="en-US" sz="2150" b="1" kern="0" smtClean="0">
                <a:solidFill>
                  <a:srgbClr val="0000FF"/>
                </a:solidFill>
                <a:latin typeface="Arial" charset="0"/>
              </a:rPr>
              <a:t> </a:t>
            </a:r>
            <a:r>
              <a:rPr lang="vi-VN" sz="2150" b="1" kern="0" smtClean="0">
                <a:solidFill>
                  <a:srgbClr val="FF0066"/>
                </a:solidFill>
                <a:latin typeface="Arial" charset="0"/>
              </a:rPr>
              <a:t>“</a:t>
            </a:r>
            <a:r>
              <a:rPr lang="vi-VN" sz="2150" b="1" kern="0">
                <a:solidFill>
                  <a:srgbClr val="FF0066"/>
                </a:solidFill>
                <a:latin typeface="Arial" charset="0"/>
              </a:rPr>
              <a:t>Thi đua thực hiện kỷ cương, trách nhiệm, </a:t>
            </a:r>
            <a:r>
              <a:rPr lang="vi-VN" sz="2150" b="1" kern="0" smtClean="0">
                <a:solidFill>
                  <a:srgbClr val="FF0066"/>
                </a:solidFill>
                <a:latin typeface="Arial" charset="0"/>
              </a:rPr>
              <a:t>tận </a:t>
            </a:r>
            <a:r>
              <a:rPr lang="vi-VN" sz="2150" b="1" kern="0">
                <a:solidFill>
                  <a:srgbClr val="FF0066"/>
                </a:solidFill>
                <a:latin typeface="Arial" charset="0"/>
              </a:rPr>
              <a:t>tụy, chuyên nghiệp</a:t>
            </a:r>
            <a:r>
              <a:rPr lang="vi-VN" sz="2150" b="1" kern="0" smtClean="0">
                <a:solidFill>
                  <a:srgbClr val="FF0066"/>
                </a:solidFill>
                <a:latin typeface="Arial" charset="0"/>
              </a:rPr>
              <a:t>”:</a:t>
            </a:r>
            <a:endParaRPr lang="en-US" sz="2150" b="1" kern="0" smtClean="0">
              <a:solidFill>
                <a:srgbClr val="FF0066"/>
              </a:solidFill>
              <a:latin typeface="Arial" charset="0"/>
            </a:endParaRPr>
          </a:p>
          <a:p>
            <a:pPr marL="579438" indent="-457200" algn="just" eaLnBrk="1" hangingPunct="1">
              <a:lnSpc>
                <a:spcPct val="112000"/>
              </a:lnSpc>
              <a:spcBef>
                <a:spcPts val="1000"/>
              </a:spcBef>
              <a:spcAft>
                <a:spcPts val="0"/>
              </a:spcAft>
              <a:buClr>
                <a:srgbClr val="FF0000"/>
              </a:buClr>
              <a:buFont typeface="Wingdings" panose="05000000000000000000" pitchFamily="2" charset="2"/>
              <a:buChar char="Ø"/>
              <a:defRPr/>
            </a:pPr>
            <a:r>
              <a:rPr lang="vi-VN" sz="2150" b="1" kern="0" spc="-50" smtClean="0">
                <a:solidFill>
                  <a:srgbClr val="0000FF"/>
                </a:solidFill>
                <a:latin typeface="Arial" charset="0"/>
              </a:rPr>
              <a:t>Thực </a:t>
            </a:r>
            <a:r>
              <a:rPr lang="vi-VN" sz="2150" b="1" kern="0" spc="-50">
                <a:solidFill>
                  <a:srgbClr val="0000FF"/>
                </a:solidFill>
                <a:latin typeface="Arial" charset="0"/>
              </a:rPr>
              <a:t>hiện chấp hành nghiêm túc kỷ cương, kỷ luật hành chính</a:t>
            </a:r>
            <a:r>
              <a:rPr lang="vi-VN" sz="2150" b="1" kern="0" spc="-50" smtClean="0">
                <a:solidFill>
                  <a:srgbClr val="0000FF"/>
                </a:solidFill>
                <a:latin typeface="Arial" charset="0"/>
              </a:rPr>
              <a:t>.</a:t>
            </a:r>
            <a:endParaRPr lang="en-US" sz="2150" b="1" kern="0" spc="-5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Wingdings" panose="05000000000000000000" pitchFamily="2" charset="2"/>
              <a:buChar char="Ø"/>
              <a:defRPr/>
            </a:pPr>
            <a:r>
              <a:rPr lang="vi-VN" sz="2150" b="1" kern="0" smtClean="0">
                <a:solidFill>
                  <a:srgbClr val="0000FF"/>
                </a:solidFill>
                <a:latin typeface="Arial" charset="0"/>
              </a:rPr>
              <a:t>Thực </a:t>
            </a:r>
            <a:r>
              <a:rPr lang="vi-VN" sz="2150" b="1" kern="0">
                <a:solidFill>
                  <a:srgbClr val="0000FF"/>
                </a:solidFill>
                <a:latin typeface="Arial" charset="0"/>
              </a:rPr>
              <a:t>hiện chuyên nghiệp về chuyên môn, nghiệp vụ</a:t>
            </a:r>
            <a:r>
              <a:rPr lang="vi-VN" sz="2150" b="1" kern="0" smtClean="0">
                <a:solidFill>
                  <a:srgbClr val="0000FF"/>
                </a:solidFill>
                <a:latin typeface="Arial" charset="0"/>
              </a:rPr>
              <a:t>.</a:t>
            </a:r>
            <a:endParaRPr lang="en-US" sz="2150" b="1" kern="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Wingdings" panose="05000000000000000000" pitchFamily="2" charset="2"/>
              <a:buChar char="Ø"/>
              <a:defRPr/>
            </a:pPr>
            <a:r>
              <a:rPr lang="vi-VN" sz="2150" b="1" kern="0" smtClean="0">
                <a:solidFill>
                  <a:srgbClr val="0000FF"/>
                </a:solidFill>
                <a:latin typeface="Arial" charset="0"/>
              </a:rPr>
              <a:t>Tinh </a:t>
            </a:r>
            <a:r>
              <a:rPr lang="vi-VN" sz="2150" b="1" kern="0">
                <a:solidFill>
                  <a:srgbClr val="0000FF"/>
                </a:solidFill>
                <a:latin typeface="Arial" charset="0"/>
              </a:rPr>
              <a:t>thần, thái độ làm việc tận tụy, nghiêm túc, trách nhiệm</a:t>
            </a:r>
            <a:r>
              <a:rPr lang="vi-VN" sz="2150" b="1" kern="0" smtClean="0">
                <a:solidFill>
                  <a:srgbClr val="0000FF"/>
                </a:solidFill>
                <a:latin typeface="Arial" charset="0"/>
              </a:rPr>
              <a:t>.</a:t>
            </a:r>
            <a:endParaRPr lang="en-US" sz="2150" b="1" kern="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Wingdings" panose="05000000000000000000" pitchFamily="2" charset="2"/>
              <a:buChar char="Ø"/>
              <a:defRPr/>
            </a:pPr>
            <a:r>
              <a:rPr lang="vi-VN" sz="2150" b="1" kern="0" smtClean="0">
                <a:solidFill>
                  <a:srgbClr val="0000FF"/>
                </a:solidFill>
                <a:latin typeface="Arial" charset="0"/>
              </a:rPr>
              <a:t>Thực </a:t>
            </a:r>
            <a:r>
              <a:rPr lang="vi-VN" sz="2150" b="1" kern="0">
                <a:solidFill>
                  <a:srgbClr val="0000FF"/>
                </a:solidFill>
                <a:latin typeface="Arial" charset="0"/>
              </a:rPr>
              <a:t>hiện chuẩn mực trong giao tiếp, ứng xử</a:t>
            </a:r>
            <a:r>
              <a:rPr lang="vi-VN" sz="2150" b="1" kern="0" smtClean="0">
                <a:solidFill>
                  <a:srgbClr val="0000FF"/>
                </a:solidFill>
                <a:latin typeface="Arial" charset="0"/>
              </a:rPr>
              <a:t>.</a:t>
            </a:r>
            <a:endParaRPr lang="en-US" sz="2150" b="1" kern="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Wingdings" panose="05000000000000000000" pitchFamily="2" charset="2"/>
              <a:buChar char="Ø"/>
              <a:defRPr/>
            </a:pPr>
            <a:r>
              <a:rPr lang="vi-VN" sz="2150" b="1" kern="0" smtClean="0">
                <a:solidFill>
                  <a:srgbClr val="0000FF"/>
                </a:solidFill>
                <a:latin typeface="Arial" charset="0"/>
              </a:rPr>
              <a:t>Thường </a:t>
            </a:r>
            <a:r>
              <a:rPr lang="vi-VN" sz="2150" b="1" kern="0">
                <a:solidFill>
                  <a:srgbClr val="0000FF"/>
                </a:solidFill>
                <a:latin typeface="Arial" charset="0"/>
              </a:rPr>
              <a:t>xuyên tu dưỡng, rèn luyện chuẩn mực về đạo đức, lối sống</a:t>
            </a:r>
            <a:r>
              <a:rPr lang="vi-VN" sz="2150" b="1" kern="0" smtClean="0">
                <a:solidFill>
                  <a:srgbClr val="0000FF"/>
                </a:solidFill>
                <a:latin typeface="Arial" charset="0"/>
              </a:rPr>
              <a:t>.</a:t>
            </a:r>
            <a:endParaRPr lang="en-US" sz="2150" b="1" kern="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Wingdings" panose="05000000000000000000" pitchFamily="2" charset="2"/>
              <a:buChar char="Ø"/>
              <a:defRPr/>
            </a:pPr>
            <a:r>
              <a:rPr lang="vi-VN" sz="2150" b="1" kern="0" smtClean="0">
                <a:solidFill>
                  <a:srgbClr val="0000FF"/>
                </a:solidFill>
                <a:latin typeface="Arial" charset="0"/>
              </a:rPr>
              <a:t>Trang </a:t>
            </a:r>
            <a:r>
              <a:rPr lang="vi-VN" sz="2150" b="1" kern="0">
                <a:solidFill>
                  <a:srgbClr val="0000FF"/>
                </a:solidFill>
                <a:latin typeface="Arial" charset="0"/>
              </a:rPr>
              <a:t>phục gọn gàng, sạch sẽ, lịch sự, phù hợp với tính chất công việc</a:t>
            </a:r>
            <a:r>
              <a:rPr lang="vi-VN" sz="2150" b="1" kern="0" smtClean="0">
                <a:solidFill>
                  <a:srgbClr val="0000FF"/>
                </a:solidFill>
                <a:latin typeface="Arial" charset="0"/>
              </a:rPr>
              <a:t>.</a:t>
            </a:r>
            <a:endParaRPr lang="en-US" sz="2150" b="1" kern="0" smtClean="0">
              <a:solidFill>
                <a:srgbClr val="0000FF"/>
              </a:solidFill>
              <a:latin typeface="Arial" charset="0"/>
            </a:endParaRPr>
          </a:p>
          <a:p>
            <a:pPr marL="579438" indent="-457200" algn="just" eaLnBrk="1" hangingPunct="1">
              <a:lnSpc>
                <a:spcPct val="112000"/>
              </a:lnSpc>
              <a:spcBef>
                <a:spcPts val="1000"/>
              </a:spcBef>
              <a:spcAft>
                <a:spcPts val="0"/>
              </a:spcAft>
              <a:buClr>
                <a:srgbClr val="FF0000"/>
              </a:buClr>
              <a:buFont typeface="Wingdings" panose="05000000000000000000" pitchFamily="2" charset="2"/>
              <a:buChar char="Ø"/>
              <a:defRPr/>
            </a:pPr>
            <a:r>
              <a:rPr lang="vi-VN" sz="2150" b="1" kern="0" smtClean="0">
                <a:solidFill>
                  <a:srgbClr val="0000FF"/>
                </a:solidFill>
                <a:latin typeface="Arial" charset="0"/>
              </a:rPr>
              <a:t>Tích </a:t>
            </a:r>
            <a:r>
              <a:rPr lang="vi-VN" sz="2150" b="1" kern="0">
                <a:solidFill>
                  <a:srgbClr val="0000FF"/>
                </a:solidFill>
                <a:latin typeface="Arial" charset="0"/>
              </a:rPr>
              <a:t>cực tham gia các phong trào thi đua yêu nước do cơ quan, đơn vị và địa phương phát động, tổ chức</a:t>
            </a:r>
            <a:r>
              <a:rPr lang="vi-VN" sz="2150" b="1" kern="0" smtClean="0">
                <a:solidFill>
                  <a:srgbClr val="0000FF"/>
                </a:solidFill>
                <a:latin typeface="Arial" charset="0"/>
              </a:rPr>
              <a:t>.</a:t>
            </a:r>
            <a:endParaRPr lang="en-US" sz="215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en-US" sz="2500" b="1" smtClean="0">
                <a:solidFill>
                  <a:srgbClr val="FF0000"/>
                </a:solidFill>
                <a:latin typeface="Arial" panose="020B0604020202020204" pitchFamily="34" charset="0"/>
                <a:cs typeface="Arial" panose="020B0604020202020204" pitchFamily="34" charset="0"/>
              </a:rPr>
              <a:t>NỘI DUNG THI ĐUA</a:t>
            </a:r>
            <a:endParaRPr lang="en-US" sz="25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33524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4849096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47006A05-71E8-4A6D-8CFB-62065BD41703}" type="slidenum">
              <a:rPr lang="en-US" smtClean="0"/>
              <a:pPr>
                <a:defRPr/>
              </a:pPr>
              <a:t>59</a:t>
            </a:fld>
            <a:endParaRPr lang="en-US"/>
          </a:p>
        </p:txBody>
      </p:sp>
      <p:sp>
        <p:nvSpPr>
          <p:cNvPr id="4" name="TextBox 3"/>
          <p:cNvSpPr txBox="1"/>
          <p:nvPr/>
        </p:nvSpPr>
        <p:spPr bwMode="auto">
          <a:xfrm>
            <a:off x="457200" y="2186214"/>
            <a:ext cx="8305800" cy="154901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bodyPr>
          <a:lstStyle/>
          <a:p>
            <a:pPr>
              <a:lnSpc>
                <a:spcPct val="150000"/>
              </a:lnSpc>
              <a:spcBef>
                <a:spcPts val="600"/>
              </a:spcBef>
              <a:spcAft>
                <a:spcPts val="600"/>
              </a:spcAft>
            </a:pPr>
            <a:r>
              <a:rPr lang="en-US" sz="7200" b="1" kern="0" smtClean="0">
                <a:solidFill>
                  <a:srgbClr val="FF0000"/>
                </a:solidFill>
                <a:latin typeface="Arial" pitchFamily="34" charset="0"/>
                <a:ea typeface="+mj-ea"/>
                <a:cs typeface="Arial" pitchFamily="34" charset="0"/>
              </a:rPr>
              <a:t>Q &amp; A</a:t>
            </a:r>
          </a:p>
        </p:txBody>
      </p:sp>
    </p:spTree>
    <p:extLst>
      <p:ext uri="{BB962C8B-B14F-4D97-AF65-F5344CB8AC3E}">
        <p14:creationId xmlns:p14="http://schemas.microsoft.com/office/powerpoint/2010/main" val="40072112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mj-lt"/>
              <a:buAutoNum type="arabicPeriod"/>
              <a:defRPr/>
            </a:pPr>
            <a:r>
              <a:rPr lang="en-US" sz="2500" b="1" kern="0" smtClean="0">
                <a:solidFill>
                  <a:srgbClr val="0000FF"/>
                </a:solidFill>
                <a:latin typeface="Arial" charset="0"/>
              </a:rPr>
              <a:t>C</a:t>
            </a:r>
            <a:r>
              <a:rPr lang="vi-VN" sz="2500" b="1" kern="0" smtClean="0">
                <a:solidFill>
                  <a:srgbClr val="0000FF"/>
                </a:solidFill>
                <a:latin typeface="Arial" charset="0"/>
              </a:rPr>
              <a:t>hương 1.</a:t>
            </a:r>
            <a:r>
              <a:rPr lang="en-US" sz="2500" b="1" kern="0" smtClean="0">
                <a:solidFill>
                  <a:srgbClr val="0000FF"/>
                </a:solidFill>
                <a:latin typeface="Arial" charset="0"/>
              </a:rPr>
              <a:t> </a:t>
            </a:r>
            <a:r>
              <a:rPr lang="en-US" sz="2500" b="1" kern="0">
                <a:solidFill>
                  <a:srgbClr val="0000FF"/>
                </a:solidFill>
                <a:latin typeface="Arial" charset="0"/>
              </a:rPr>
              <a:t>Q</a:t>
            </a:r>
            <a:r>
              <a:rPr lang="vi-VN" sz="2500" b="1" kern="0" smtClean="0">
                <a:solidFill>
                  <a:srgbClr val="0000FF"/>
                </a:solidFill>
                <a:latin typeface="Arial" charset="0"/>
              </a:rPr>
              <a:t>uy định chung</a:t>
            </a:r>
            <a:endParaRPr lang="en-US" sz="2500" b="1" kern="0" smtClean="0">
              <a:solidFill>
                <a:srgbClr val="0000FF"/>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en-US" sz="2500" b="1" kern="0">
                <a:solidFill>
                  <a:srgbClr val="0000FF"/>
                </a:solidFill>
                <a:latin typeface="Arial" charset="0"/>
              </a:rPr>
              <a:t>C</a:t>
            </a:r>
            <a:r>
              <a:rPr lang="vi-VN" sz="2500" b="1" kern="0" smtClean="0">
                <a:solidFill>
                  <a:srgbClr val="0000FF"/>
                </a:solidFill>
                <a:latin typeface="Arial" charset="0"/>
              </a:rPr>
              <a:t>hương 2.</a:t>
            </a:r>
            <a:r>
              <a:rPr lang="en-US" sz="2500" b="1" kern="0" smtClean="0">
                <a:solidFill>
                  <a:srgbClr val="0000FF"/>
                </a:solidFill>
                <a:latin typeface="Arial" charset="0"/>
              </a:rPr>
              <a:t> T</a:t>
            </a:r>
            <a:r>
              <a:rPr lang="vi-VN" sz="2500" b="1" kern="0" smtClean="0">
                <a:solidFill>
                  <a:srgbClr val="0000FF"/>
                </a:solidFill>
                <a:latin typeface="Arial" charset="0"/>
              </a:rPr>
              <a:t>ổ chức các </a:t>
            </a:r>
            <a:r>
              <a:rPr lang="en-US" sz="2500" b="1" kern="0" smtClean="0">
                <a:solidFill>
                  <a:srgbClr val="0000FF"/>
                </a:solidFill>
                <a:latin typeface="Arial" charset="0"/>
              </a:rPr>
              <a:t>S</a:t>
            </a:r>
            <a:r>
              <a:rPr lang="vi-VN" sz="2500" b="1" kern="0" smtClean="0">
                <a:solidFill>
                  <a:srgbClr val="0000FF"/>
                </a:solidFill>
                <a:latin typeface="Arial" charset="0"/>
              </a:rPr>
              <a:t>ở thuộc ủy ban nhân dân cấp tỉnh</a:t>
            </a:r>
            <a:endParaRPr lang="en-US" sz="2500" b="1" kern="0" smtClean="0">
              <a:solidFill>
                <a:srgbClr val="0000FF"/>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en-US" sz="2500" b="1" kern="0">
                <a:solidFill>
                  <a:srgbClr val="0000FF"/>
                </a:solidFill>
                <a:latin typeface="Arial" charset="0"/>
              </a:rPr>
              <a:t>C</a:t>
            </a:r>
            <a:r>
              <a:rPr lang="vi-VN" sz="2500" b="1" kern="0" smtClean="0">
                <a:solidFill>
                  <a:srgbClr val="0000FF"/>
                </a:solidFill>
                <a:latin typeface="Arial" charset="0"/>
              </a:rPr>
              <a:t>hương 3.</a:t>
            </a:r>
            <a:r>
              <a:rPr lang="en-US" sz="2500" b="1" kern="0" smtClean="0">
                <a:solidFill>
                  <a:srgbClr val="0000FF"/>
                </a:solidFill>
                <a:latin typeface="Arial" charset="0"/>
              </a:rPr>
              <a:t> N</a:t>
            </a:r>
            <a:r>
              <a:rPr lang="vi-VN" sz="2500" b="1" kern="0" smtClean="0">
                <a:solidFill>
                  <a:srgbClr val="0000FF"/>
                </a:solidFill>
                <a:latin typeface="Arial" charset="0"/>
              </a:rPr>
              <a:t>hiệm vụ, quyền hạn của </a:t>
            </a:r>
            <a:r>
              <a:rPr lang="en-US" sz="2500" b="1" kern="0" smtClean="0">
                <a:solidFill>
                  <a:srgbClr val="0000FF"/>
                </a:solidFill>
                <a:latin typeface="Arial" charset="0"/>
              </a:rPr>
              <a:t>B</a:t>
            </a:r>
            <a:r>
              <a:rPr lang="vi-VN" sz="2500" b="1" kern="0" smtClean="0">
                <a:solidFill>
                  <a:srgbClr val="0000FF"/>
                </a:solidFill>
                <a:latin typeface="Arial" charset="0"/>
              </a:rPr>
              <a:t>ộ, </a:t>
            </a:r>
            <a:r>
              <a:rPr lang="en-US" sz="2500" b="1" kern="0" smtClean="0">
                <a:solidFill>
                  <a:srgbClr val="0000FF"/>
                </a:solidFill>
                <a:latin typeface="Arial" charset="0"/>
              </a:rPr>
              <a:t>C</a:t>
            </a:r>
            <a:r>
              <a:rPr lang="vi-VN" sz="2500" b="1" kern="0" smtClean="0">
                <a:solidFill>
                  <a:srgbClr val="0000FF"/>
                </a:solidFill>
                <a:latin typeface="Arial" charset="0"/>
              </a:rPr>
              <a:t>ơ quan ngang </a:t>
            </a:r>
            <a:r>
              <a:rPr lang="en-US" sz="2500" b="1" kern="0" smtClean="0">
                <a:solidFill>
                  <a:srgbClr val="0000FF"/>
                </a:solidFill>
                <a:latin typeface="Arial" charset="0"/>
              </a:rPr>
              <a:t>B</a:t>
            </a:r>
            <a:r>
              <a:rPr lang="vi-VN" sz="2500" b="1" kern="0" smtClean="0">
                <a:solidFill>
                  <a:srgbClr val="0000FF"/>
                </a:solidFill>
                <a:latin typeface="Arial" charset="0"/>
              </a:rPr>
              <a:t>ộ và </a:t>
            </a:r>
            <a:r>
              <a:rPr lang="en-US" sz="2500" b="1" kern="0">
                <a:solidFill>
                  <a:srgbClr val="0000FF"/>
                </a:solidFill>
                <a:latin typeface="Arial" charset="0"/>
              </a:rPr>
              <a:t>Ủ</a:t>
            </a:r>
            <a:r>
              <a:rPr lang="vi-VN" sz="2500" b="1" kern="0" smtClean="0">
                <a:solidFill>
                  <a:srgbClr val="0000FF"/>
                </a:solidFill>
                <a:latin typeface="Arial" charset="0"/>
              </a:rPr>
              <a:t>y ban nhân dân cấp tỉnh</a:t>
            </a:r>
            <a:endParaRPr lang="en-US" sz="2500" b="1" kern="0" smtClean="0">
              <a:solidFill>
                <a:srgbClr val="0000FF"/>
              </a:solidFill>
              <a:latin typeface="Arial" charset="0"/>
            </a:endParaRPr>
          </a:p>
          <a:p>
            <a:pPr marL="566738" indent="-457200" algn="just" eaLnBrk="1" hangingPunct="1">
              <a:lnSpc>
                <a:spcPct val="114000"/>
              </a:lnSpc>
              <a:spcBef>
                <a:spcPts val="1200"/>
              </a:spcBef>
              <a:spcAft>
                <a:spcPts val="0"/>
              </a:spcAft>
              <a:buClr>
                <a:srgbClr val="FF0000"/>
              </a:buClr>
              <a:buFont typeface="+mj-lt"/>
              <a:buAutoNum type="arabicPeriod"/>
              <a:defRPr/>
            </a:pPr>
            <a:r>
              <a:rPr lang="en-US" sz="2500" b="1" kern="0" smtClean="0">
                <a:solidFill>
                  <a:srgbClr val="0000FF"/>
                </a:solidFill>
                <a:latin typeface="Arial" charset="0"/>
              </a:rPr>
              <a:t>C</a:t>
            </a:r>
            <a:r>
              <a:rPr lang="vi-VN" sz="2500" b="1" kern="0" smtClean="0">
                <a:solidFill>
                  <a:srgbClr val="0000FF"/>
                </a:solidFill>
                <a:latin typeface="Arial" charset="0"/>
              </a:rPr>
              <a:t>hương 4.</a:t>
            </a:r>
            <a:r>
              <a:rPr lang="en-US" sz="2500" b="1" kern="0" smtClean="0">
                <a:solidFill>
                  <a:srgbClr val="0000FF"/>
                </a:solidFill>
                <a:latin typeface="Arial" charset="0"/>
              </a:rPr>
              <a:t> Đ</a:t>
            </a:r>
            <a:r>
              <a:rPr lang="vi-VN" sz="2500" b="1" kern="0" smtClean="0">
                <a:solidFill>
                  <a:srgbClr val="0000FF"/>
                </a:solidFill>
                <a:latin typeface="Arial" charset="0"/>
              </a:rPr>
              <a:t>iều khoản thi hành</a:t>
            </a:r>
            <a:endParaRPr lang="es-MX" sz="2500" b="1" kern="0" smtClea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lnSpc>
                <a:spcPct val="105000"/>
              </a:lnSpc>
              <a:spcBef>
                <a:spcPts val="0"/>
              </a:spcBef>
            </a:pPr>
            <a:r>
              <a:rPr lang="en-US" sz="2200" b="1" smtClean="0">
                <a:solidFill>
                  <a:srgbClr val="FF0000"/>
                </a:solidFill>
                <a:latin typeface="Arial" panose="020B0604020202020204" pitchFamily="34" charset="0"/>
                <a:cs typeface="Arial" panose="020B0604020202020204" pitchFamily="34" charset="0"/>
              </a:rPr>
              <a:t>BỐ CỤC CỦA NGHỊ ĐỊNH</a:t>
            </a:r>
            <a:br>
              <a:rPr lang="en-US" sz="2200" b="1" smtClean="0">
                <a:solidFill>
                  <a:srgbClr val="FF0000"/>
                </a:solidFill>
                <a:latin typeface="Arial" panose="020B0604020202020204" pitchFamily="34" charset="0"/>
                <a:cs typeface="Arial" panose="020B0604020202020204" pitchFamily="34" charset="0"/>
              </a:rPr>
            </a:br>
            <a:r>
              <a:rPr lang="en-US" sz="2200" b="1" smtClean="0">
                <a:solidFill>
                  <a:srgbClr val="009900"/>
                </a:solidFill>
                <a:latin typeface="Arial" charset="0"/>
              </a:rPr>
              <a:t>(04 </a:t>
            </a:r>
            <a:r>
              <a:rPr lang="en-US" sz="2200" b="1">
                <a:solidFill>
                  <a:srgbClr val="009900"/>
                </a:solidFill>
                <a:latin typeface="Arial" charset="0"/>
              </a:rPr>
              <a:t>c</a:t>
            </a:r>
            <a:r>
              <a:rPr lang="vi-VN" sz="2200" b="1">
                <a:solidFill>
                  <a:srgbClr val="009900"/>
                </a:solidFill>
                <a:latin typeface="Arial" charset="0"/>
              </a:rPr>
              <a:t>hương </a:t>
            </a:r>
            <a:r>
              <a:rPr lang="en-US" sz="2200" b="1">
                <a:solidFill>
                  <a:srgbClr val="009900"/>
                </a:solidFill>
                <a:latin typeface="Arial" charset="0"/>
              </a:rPr>
              <a:t>với </a:t>
            </a:r>
            <a:r>
              <a:rPr lang="en-US" sz="2200" b="1" smtClean="0">
                <a:solidFill>
                  <a:srgbClr val="009900"/>
                </a:solidFill>
                <a:latin typeface="Arial" charset="0"/>
              </a:rPr>
              <a:t>15 </a:t>
            </a:r>
            <a:r>
              <a:rPr lang="en-US" sz="2200" b="1">
                <a:solidFill>
                  <a:srgbClr val="009900"/>
                </a:solidFill>
                <a:latin typeface="Arial" charset="0"/>
              </a:rPr>
              <a:t>điều)</a:t>
            </a:r>
          </a:p>
        </p:txBody>
      </p:sp>
    </p:spTree>
    <p:extLst>
      <p:ext uri="{BB962C8B-B14F-4D97-AF65-F5344CB8AC3E}">
        <p14:creationId xmlns:p14="http://schemas.microsoft.com/office/powerpoint/2010/main" val="102232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66738" indent="-457200" algn="just" eaLnBrk="1" hangingPunct="1">
              <a:lnSpc>
                <a:spcPct val="114000"/>
              </a:lnSpc>
              <a:spcBef>
                <a:spcPts val="1200"/>
              </a:spcBef>
              <a:spcAft>
                <a:spcPts val="0"/>
              </a:spcAft>
              <a:buClr>
                <a:srgbClr val="FF0000"/>
              </a:buClr>
              <a:buFont typeface="Wingdings" panose="05000000000000000000" pitchFamily="2" charset="2"/>
              <a:buChar char="v"/>
              <a:defRPr/>
            </a:pPr>
            <a:r>
              <a:rPr lang="vi-VN" sz="2000" b="1" smtClean="0">
                <a:solidFill>
                  <a:srgbClr val="FF0066"/>
                </a:solidFill>
                <a:latin typeface="Arial" panose="020B0604020202020204" pitchFamily="34" charset="0"/>
                <a:cs typeface="Arial" panose="020B0604020202020204" pitchFamily="34" charset="0"/>
              </a:rPr>
              <a:t>Điều </a:t>
            </a:r>
            <a:r>
              <a:rPr lang="vi-VN" sz="2000" b="1">
                <a:solidFill>
                  <a:srgbClr val="FF0066"/>
                </a:solidFill>
                <a:latin typeface="Arial" panose="020B0604020202020204" pitchFamily="34" charset="0"/>
                <a:cs typeface="Arial" panose="020B0604020202020204" pitchFamily="34" charset="0"/>
              </a:rPr>
              <a:t>1. Phạm vi điều chỉnh và đối tượng áp dụng</a:t>
            </a:r>
            <a:endParaRPr lang="en-US" sz="2000" b="1">
              <a:solidFill>
                <a:srgbClr val="FF0066"/>
              </a:solidFill>
              <a:latin typeface="Arial" panose="020B0604020202020204" pitchFamily="34" charset="0"/>
              <a:cs typeface="Arial" panose="020B0604020202020204" pitchFamily="34"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000" b="1" kern="0" smtClean="0">
                <a:solidFill>
                  <a:srgbClr val="0000FF"/>
                </a:solidFill>
                <a:latin typeface="Arial" charset="0"/>
              </a:rPr>
              <a:t>Nghị </a:t>
            </a:r>
            <a:r>
              <a:rPr lang="vi-VN" sz="2000" b="1" kern="0">
                <a:solidFill>
                  <a:srgbClr val="0000FF"/>
                </a:solidFill>
                <a:latin typeface="Arial" charset="0"/>
              </a:rPr>
              <a:t>định này quy định về tổ chức các cơ quan chuyên môn thuộc </a:t>
            </a:r>
            <a:r>
              <a:rPr lang="en-US" sz="2000" b="1" kern="0" smtClean="0">
                <a:solidFill>
                  <a:srgbClr val="0000FF"/>
                </a:solidFill>
                <a:latin typeface="Arial" charset="0"/>
              </a:rPr>
              <a:t>UBND </a:t>
            </a:r>
            <a:r>
              <a:rPr lang="vi-VN" sz="2000" b="1" kern="0" smtClean="0">
                <a:solidFill>
                  <a:srgbClr val="0000FF"/>
                </a:solidFill>
                <a:latin typeface="Arial" charset="0"/>
              </a:rPr>
              <a:t>tỉnh</a:t>
            </a:r>
            <a:r>
              <a:rPr lang="vi-VN" sz="2000" b="1" kern="0">
                <a:solidFill>
                  <a:srgbClr val="0000FF"/>
                </a:solidFill>
                <a:latin typeface="Arial" charset="0"/>
              </a:rPr>
              <a:t>, </a:t>
            </a:r>
            <a:r>
              <a:rPr lang="en-US" sz="2000" b="1" kern="0" smtClean="0">
                <a:solidFill>
                  <a:srgbClr val="0000FF"/>
                </a:solidFill>
                <a:latin typeface="Arial" charset="0"/>
              </a:rPr>
              <a:t>TP </a:t>
            </a:r>
            <a:r>
              <a:rPr lang="vi-VN" sz="2000" b="1" kern="0" smtClean="0">
                <a:solidFill>
                  <a:srgbClr val="0000FF"/>
                </a:solidFill>
                <a:latin typeface="Arial" charset="0"/>
              </a:rPr>
              <a:t>trực </a:t>
            </a:r>
            <a:r>
              <a:rPr lang="vi-VN" sz="2000" b="1" kern="0">
                <a:solidFill>
                  <a:srgbClr val="0000FF"/>
                </a:solidFill>
                <a:latin typeface="Arial" charset="0"/>
              </a:rPr>
              <a:t>thuộc Trung ương </a:t>
            </a:r>
            <a:r>
              <a:rPr lang="vi-VN" sz="2000" b="1" kern="0" smtClean="0">
                <a:solidFill>
                  <a:srgbClr val="0000FF"/>
                </a:solidFill>
                <a:latin typeface="Arial" charset="0"/>
              </a:rPr>
              <a:t>(gọi </a:t>
            </a:r>
            <a:r>
              <a:rPr lang="vi-VN" sz="2000" b="1" kern="0">
                <a:solidFill>
                  <a:srgbClr val="0000FF"/>
                </a:solidFill>
                <a:latin typeface="Arial" charset="0"/>
              </a:rPr>
              <a:t>chung là cấp tỉnh</a:t>
            </a:r>
            <a:r>
              <a:rPr lang="vi-VN" sz="2000" b="1" kern="0" smtClean="0">
                <a:solidFill>
                  <a:srgbClr val="0000FF"/>
                </a:solidFill>
                <a:latin typeface="Arial" charset="0"/>
              </a:rPr>
              <a:t>)</a:t>
            </a:r>
            <a:r>
              <a:rPr lang="en-US" sz="2000" b="1" kern="0" smtClean="0">
                <a:solidFill>
                  <a:srgbClr val="0000FF"/>
                </a:solidFill>
                <a:latin typeface="Arial" charset="0"/>
              </a:rPr>
              <a:t>.</a:t>
            </a:r>
          </a:p>
          <a:p>
            <a:pPr marL="579438" indent="-457200" algn="just" eaLnBrk="1" hangingPunct="1">
              <a:lnSpc>
                <a:spcPct val="114000"/>
              </a:lnSpc>
              <a:spcBef>
                <a:spcPts val="1200"/>
              </a:spcBef>
              <a:spcAft>
                <a:spcPts val="0"/>
              </a:spcAft>
              <a:buClr>
                <a:srgbClr val="FF0000"/>
              </a:buClr>
              <a:buFont typeface="+mj-lt"/>
              <a:buAutoNum type="arabicPeriod"/>
              <a:defRPr/>
            </a:pPr>
            <a:r>
              <a:rPr lang="vi-VN" sz="2000" b="1" kern="0" smtClean="0">
                <a:solidFill>
                  <a:srgbClr val="0000FF"/>
                </a:solidFill>
                <a:latin typeface="Arial" charset="0"/>
              </a:rPr>
              <a:t>Nghị </a:t>
            </a:r>
            <a:r>
              <a:rPr lang="vi-VN" sz="2000" b="1" kern="0">
                <a:solidFill>
                  <a:srgbClr val="0000FF"/>
                </a:solidFill>
                <a:latin typeface="Arial" charset="0"/>
              </a:rPr>
              <a:t>định này áp dụng đối với các cơ quan chuyên môn thuộc </a:t>
            </a:r>
            <a:r>
              <a:rPr lang="en-US" sz="2000" b="1" kern="0" smtClean="0">
                <a:solidFill>
                  <a:srgbClr val="0000FF"/>
                </a:solidFill>
                <a:latin typeface="Arial" charset="0"/>
              </a:rPr>
              <a:t>UBND </a:t>
            </a:r>
            <a:r>
              <a:rPr lang="vi-VN" sz="2000" b="1" kern="0" smtClean="0">
                <a:solidFill>
                  <a:srgbClr val="0000FF"/>
                </a:solidFill>
                <a:latin typeface="Arial" charset="0"/>
              </a:rPr>
              <a:t>cấp </a:t>
            </a:r>
            <a:r>
              <a:rPr lang="vi-VN" sz="2000" b="1" kern="0">
                <a:solidFill>
                  <a:srgbClr val="0000FF"/>
                </a:solidFill>
                <a:latin typeface="Arial" charset="0"/>
              </a:rPr>
              <a:t>tỉnh gồm có sở và cơ quan ngang sở </a:t>
            </a:r>
            <a:r>
              <a:rPr lang="vi-VN" sz="2000" b="1" kern="0" smtClean="0">
                <a:solidFill>
                  <a:srgbClr val="0000FF"/>
                </a:solidFill>
                <a:latin typeface="Arial" charset="0"/>
              </a:rPr>
              <a:t>(gọi </a:t>
            </a:r>
            <a:r>
              <a:rPr lang="vi-VN" sz="2000" b="1" kern="0">
                <a:solidFill>
                  <a:srgbClr val="0000FF"/>
                </a:solidFill>
                <a:latin typeface="Arial" charset="0"/>
              </a:rPr>
              <a:t>chung là sở</a:t>
            </a:r>
            <a:r>
              <a:rPr lang="vi-VN" sz="2000" b="1" kern="0" smtClean="0">
                <a:solidFill>
                  <a:srgbClr val="0000FF"/>
                </a:solidFill>
                <a:latin typeface="Arial" charset="0"/>
              </a:rPr>
              <a:t>).</a:t>
            </a:r>
            <a:endParaRPr lang="en-US"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000" b="1" kern="0" smtClean="0">
                <a:solidFill>
                  <a:srgbClr val="0000FF"/>
                </a:solidFill>
                <a:latin typeface="Arial" charset="0"/>
              </a:rPr>
              <a:t>Các </a:t>
            </a:r>
            <a:r>
              <a:rPr lang="vi-VN" sz="2000" b="1" kern="0">
                <a:solidFill>
                  <a:srgbClr val="0000FF"/>
                </a:solidFill>
                <a:latin typeface="Arial" charset="0"/>
              </a:rPr>
              <a:t>cơ quan sau đây </a:t>
            </a:r>
            <a:r>
              <a:rPr lang="vi-VN" sz="2000" b="1" kern="0">
                <a:solidFill>
                  <a:srgbClr val="008000"/>
                </a:solidFill>
                <a:latin typeface="Arial" charset="0"/>
              </a:rPr>
              <a:t>không thuộc đối tượng áp dụng</a:t>
            </a:r>
            <a:r>
              <a:rPr lang="vi-VN" sz="2000" b="1" kern="0">
                <a:solidFill>
                  <a:srgbClr val="0000FF"/>
                </a:solidFill>
                <a:latin typeface="Arial" charset="0"/>
              </a:rPr>
              <a:t> của Nghị định </a:t>
            </a:r>
            <a:r>
              <a:rPr lang="vi-VN" sz="2000" b="1" kern="0" smtClean="0">
                <a:solidFill>
                  <a:srgbClr val="0000FF"/>
                </a:solidFill>
                <a:latin typeface="Arial" charset="0"/>
              </a:rPr>
              <a:t>này:</a:t>
            </a:r>
            <a:endParaRPr lang="en-US"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000" b="1" kern="0" smtClean="0">
                <a:solidFill>
                  <a:srgbClr val="0000FF"/>
                </a:solidFill>
                <a:latin typeface="Arial" charset="0"/>
              </a:rPr>
              <a:t>Ban </a:t>
            </a:r>
            <a:r>
              <a:rPr lang="vi-VN" sz="2000" b="1" kern="0">
                <a:solidFill>
                  <a:srgbClr val="0000FF"/>
                </a:solidFill>
                <a:latin typeface="Arial" charset="0"/>
              </a:rPr>
              <a:t>Quản lý các Khu công nghiệp, Khu công nghệ cao, Khu kinh tế và Ban Quản lý có tên gọi khác thuộc </a:t>
            </a:r>
            <a:r>
              <a:rPr lang="en-US" sz="2000" b="1" kern="0" smtClean="0">
                <a:solidFill>
                  <a:srgbClr val="0000FF"/>
                </a:solidFill>
                <a:latin typeface="Arial" charset="0"/>
              </a:rPr>
              <a:t>UBND </a:t>
            </a:r>
            <a:r>
              <a:rPr lang="vi-VN" sz="2000" b="1" kern="0" smtClean="0">
                <a:solidFill>
                  <a:srgbClr val="0000FF"/>
                </a:solidFill>
                <a:latin typeface="Arial" charset="0"/>
              </a:rPr>
              <a:t>cấp tỉnh;</a:t>
            </a:r>
            <a:endParaRPr lang="en-US" sz="20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lphaLcParenR"/>
              <a:defRPr/>
            </a:pPr>
            <a:r>
              <a:rPr lang="vi-VN" sz="2000" b="1" kern="0" smtClean="0">
                <a:solidFill>
                  <a:srgbClr val="0000FF"/>
                </a:solidFill>
                <a:latin typeface="Arial" charset="0"/>
              </a:rPr>
              <a:t>Văn </a:t>
            </a:r>
            <a:r>
              <a:rPr lang="vi-VN" sz="2000" b="1" kern="0">
                <a:solidFill>
                  <a:srgbClr val="0000FF"/>
                </a:solidFill>
                <a:latin typeface="Arial" charset="0"/>
              </a:rPr>
              <a:t>phòng Đoàn Đại biểu Quốc hội và </a:t>
            </a:r>
            <a:r>
              <a:rPr lang="en-US" sz="2000" b="1" kern="0" smtClean="0">
                <a:solidFill>
                  <a:srgbClr val="0000FF"/>
                </a:solidFill>
                <a:latin typeface="Arial" charset="0"/>
              </a:rPr>
              <a:t>HĐND </a:t>
            </a:r>
            <a:r>
              <a:rPr lang="vi-VN" sz="2000" b="1" kern="0" smtClean="0">
                <a:solidFill>
                  <a:srgbClr val="0000FF"/>
                </a:solidFill>
                <a:latin typeface="Arial" charset="0"/>
              </a:rPr>
              <a:t>cấp </a:t>
            </a:r>
            <a:r>
              <a:rPr lang="vi-VN" sz="2000" b="1" kern="0">
                <a:solidFill>
                  <a:srgbClr val="0000FF"/>
                </a:solidFill>
                <a:latin typeface="Arial" charset="0"/>
              </a:rPr>
              <a:t>tỉnh; các đơn vị sự nghiệp công lập trực thuộc </a:t>
            </a:r>
            <a:r>
              <a:rPr lang="en-US" sz="2000" b="1" kern="0" smtClean="0">
                <a:solidFill>
                  <a:srgbClr val="0000FF"/>
                </a:solidFill>
                <a:latin typeface="Arial" charset="0"/>
              </a:rPr>
              <a:t>UBND </a:t>
            </a:r>
            <a:r>
              <a:rPr lang="vi-VN" sz="2000" b="1" kern="0" smtClean="0">
                <a:solidFill>
                  <a:srgbClr val="0000FF"/>
                </a:solidFill>
                <a:latin typeface="Arial" charset="0"/>
              </a:rPr>
              <a:t>cấp </a:t>
            </a:r>
            <a:r>
              <a:rPr lang="vi-VN" sz="2000" b="1" kern="0">
                <a:solidFill>
                  <a:srgbClr val="0000FF"/>
                </a:solidFill>
                <a:latin typeface="Arial" charset="0"/>
              </a:rPr>
              <a:t>tỉnh và các tổ chức thuộc cơ quan Trung ương được tổ chức theo ngành dọc đặt tại địa phương</a:t>
            </a:r>
            <a:r>
              <a:rPr lang="vi-VN" sz="2000" b="1" kern="0" smtClean="0">
                <a:solidFill>
                  <a:srgbClr val="0000FF"/>
                </a:solidFill>
                <a:latin typeface="Arial" charset="0"/>
              </a:rPr>
              <a:t>.</a:t>
            </a:r>
            <a:endParaRPr lang="en-US" sz="20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algn="ctr"/>
            <a:r>
              <a:rPr lang="vi-VN" sz="2600" b="1" smtClean="0">
                <a:solidFill>
                  <a:srgbClr val="FF0000"/>
                </a:solidFill>
                <a:latin typeface="Arial" panose="020B0604020202020204" pitchFamily="34" charset="0"/>
                <a:cs typeface="Arial" panose="020B0604020202020204" pitchFamily="34" charset="0"/>
              </a:rPr>
              <a:t>Chương </a:t>
            </a:r>
            <a:r>
              <a:rPr lang="vi-VN" sz="2600" b="1">
                <a:solidFill>
                  <a:srgbClr val="FF0000"/>
                </a:solidFill>
                <a:latin typeface="Arial" panose="020B0604020202020204" pitchFamily="34" charset="0"/>
                <a:cs typeface="Arial" panose="020B0604020202020204" pitchFamily="34" charset="0"/>
              </a:rPr>
              <a:t>1</a:t>
            </a:r>
            <a:r>
              <a:rPr lang="vi-VN" sz="2600" b="1" smtClean="0">
                <a:solidFill>
                  <a:srgbClr val="FF0000"/>
                </a:solidFill>
                <a:latin typeface="Arial" panose="020B0604020202020204" pitchFamily="34" charset="0"/>
                <a:cs typeface="Arial" panose="020B0604020202020204" pitchFamily="34" charset="0"/>
              </a:rPr>
              <a:t>.</a:t>
            </a:r>
            <a:r>
              <a:rPr lang="en-US" sz="2600" b="1" smtClean="0">
                <a:solidFill>
                  <a:srgbClr val="FF0000"/>
                </a:solidFill>
                <a:latin typeface="Arial" panose="020B0604020202020204" pitchFamily="34" charset="0"/>
                <a:cs typeface="Arial" panose="020B0604020202020204" pitchFamily="34" charset="0"/>
              </a:rPr>
              <a:t> </a:t>
            </a:r>
            <a:r>
              <a:rPr lang="vi-VN" sz="2600" b="1" smtClean="0">
                <a:solidFill>
                  <a:srgbClr val="FF0000"/>
                </a:solidFill>
                <a:latin typeface="Arial" panose="020B0604020202020204" pitchFamily="34" charset="0"/>
                <a:cs typeface="Arial" panose="020B0604020202020204" pitchFamily="34" charset="0"/>
              </a:rPr>
              <a:t>QUY </a:t>
            </a:r>
            <a:r>
              <a:rPr lang="vi-VN" sz="2600" b="1">
                <a:solidFill>
                  <a:srgbClr val="FF0000"/>
                </a:solidFill>
                <a:latin typeface="Arial" panose="020B0604020202020204" pitchFamily="34" charset="0"/>
                <a:cs typeface="Arial" panose="020B0604020202020204" pitchFamily="34" charset="0"/>
              </a:rPr>
              <a:t>ĐỊNH </a:t>
            </a:r>
            <a:r>
              <a:rPr lang="vi-VN" sz="2600" b="1" smtClean="0">
                <a:solidFill>
                  <a:srgbClr val="FF0000"/>
                </a:solidFill>
                <a:latin typeface="Arial" panose="020B0604020202020204" pitchFamily="34" charset="0"/>
                <a:cs typeface="Arial" panose="020B0604020202020204" pitchFamily="34" charset="0"/>
              </a:rPr>
              <a:t>CHUNG</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27676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685922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141288" y="1219200"/>
            <a:ext cx="8861425" cy="5410200"/>
          </a:xfrm>
          <a:prstGeom prst="rect">
            <a:avLst/>
          </a:prstGeom>
          <a:noFill/>
          <a:ln>
            <a:noFill/>
          </a:ln>
          <a:extLst/>
        </p:spPr>
        <p:txBody>
          <a:bodyPr tIns="91440" bIns="0"/>
          <a:lstStyle>
            <a:lvl1pPr marL="571500" indent="-571500" algn="l" rtl="0" eaLnBrk="0" fontAlgn="base" hangingPunct="0">
              <a:spcBef>
                <a:spcPct val="20000"/>
              </a:spcBef>
              <a:spcAft>
                <a:spcPct val="0"/>
              </a:spcAft>
              <a:buClr>
                <a:schemeClr val="accent2"/>
              </a:buClr>
              <a:buFont typeface="Wingdings" pitchFamily="2" charset="2"/>
              <a:buAutoNum type="arabicPeriod"/>
              <a:defRPr sz="3000">
                <a:solidFill>
                  <a:schemeClr val="tx1"/>
                </a:solidFill>
                <a:latin typeface="+mn-lt"/>
                <a:ea typeface="+mn-ea"/>
                <a:cs typeface="+mn-cs"/>
              </a:defRPr>
            </a:lvl1pPr>
            <a:lvl2pPr marL="966788" indent="-495300" algn="l" rtl="0" eaLnBrk="0" fontAlgn="base" hangingPunct="0">
              <a:spcBef>
                <a:spcPct val="20000"/>
              </a:spcBef>
              <a:spcAft>
                <a:spcPct val="0"/>
              </a:spcAft>
              <a:buClr>
                <a:schemeClr val="accent2"/>
              </a:buClr>
              <a:buFont typeface="Wingdings" pitchFamily="2" charset="2"/>
              <a:buChar char="¤"/>
              <a:defRPr sz="2600">
                <a:solidFill>
                  <a:schemeClr val="tx1"/>
                </a:solidFill>
                <a:latin typeface="+mn-lt"/>
              </a:defRPr>
            </a:lvl2pPr>
            <a:lvl3pPr marL="1347788" indent="-438150" algn="l" rtl="0" eaLnBrk="0" fontAlgn="base" hangingPunct="0">
              <a:spcBef>
                <a:spcPct val="20000"/>
              </a:spcBef>
              <a:spcAft>
                <a:spcPct val="0"/>
              </a:spcAft>
              <a:buClr>
                <a:schemeClr val="accent2"/>
              </a:buClr>
              <a:buFont typeface="Wingdings" pitchFamily="2" charset="2"/>
              <a:buChar char="£"/>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a:lstStyle>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Bảo </a:t>
            </a:r>
            <a:r>
              <a:rPr lang="vi-VN" sz="2200" b="1" kern="0">
                <a:solidFill>
                  <a:srgbClr val="0000FF"/>
                </a:solidFill>
                <a:latin typeface="Arial" charset="0"/>
              </a:rPr>
              <a:t>đảm thực hiện đầy đủ chức năng, nhiệm vụ quản lý nhà nước của </a:t>
            </a:r>
            <a:r>
              <a:rPr lang="en-US" sz="2200" b="1" kern="0" smtClean="0">
                <a:solidFill>
                  <a:srgbClr val="0000FF"/>
                </a:solidFill>
                <a:latin typeface="Arial" charset="0"/>
              </a:rPr>
              <a:t>UBND </a:t>
            </a:r>
            <a:r>
              <a:rPr lang="vi-VN" sz="2200" b="1" kern="0" smtClean="0">
                <a:solidFill>
                  <a:srgbClr val="0000FF"/>
                </a:solidFill>
                <a:latin typeface="Arial" charset="0"/>
              </a:rPr>
              <a:t>cấp </a:t>
            </a:r>
            <a:r>
              <a:rPr lang="vi-VN" sz="2200" b="1" kern="0">
                <a:solidFill>
                  <a:srgbClr val="0000FF"/>
                </a:solidFill>
                <a:latin typeface="Arial" charset="0"/>
              </a:rPr>
              <a:t>tỉnh và sự thống nhất, thông suốt, quản lý ngành, lĩnh vực công tác từ trung ương đến cơ </a:t>
            </a:r>
            <a:r>
              <a:rPr lang="vi-VN" sz="2200" b="1" kern="0" smtClean="0">
                <a:solidFill>
                  <a:srgbClr val="0000FF"/>
                </a:solidFill>
                <a:latin typeface="Arial" charset="0"/>
              </a:rPr>
              <a:t>sở.</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Tinh </a:t>
            </a:r>
            <a:r>
              <a:rPr lang="vi-VN" sz="2200" b="1" kern="0">
                <a:solidFill>
                  <a:srgbClr val="0000FF"/>
                </a:solidFill>
                <a:latin typeface="Arial" charset="0"/>
              </a:rPr>
              <a:t>gọn, hợp lý, hiệu lực, hiệu quả, tổ chức sở quản lý đa ngành, đa lĩnh vực; không nhất thiết ở Trung ương có Bộ, cơ quan ngang Bộ thì cấp tỉnh có tổ chức tương </a:t>
            </a:r>
            <a:r>
              <a:rPr lang="vi-VN" sz="2200" b="1" kern="0" smtClean="0">
                <a:solidFill>
                  <a:srgbClr val="0000FF"/>
                </a:solidFill>
                <a:latin typeface="Arial" charset="0"/>
              </a:rPr>
              <a:t>ứng.</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Phù </a:t>
            </a:r>
            <a:r>
              <a:rPr lang="vi-VN" sz="2200" b="1" kern="0">
                <a:solidFill>
                  <a:srgbClr val="0000FF"/>
                </a:solidFill>
                <a:latin typeface="Arial" charset="0"/>
              </a:rPr>
              <a:t>hợp với điều kiện tự nhiên, dân số, tình hình phát triển </a:t>
            </a:r>
            <a:r>
              <a:rPr lang="en-US" sz="2200" b="1" kern="0" smtClean="0">
                <a:solidFill>
                  <a:srgbClr val="0000FF"/>
                </a:solidFill>
                <a:latin typeface="Arial" charset="0"/>
              </a:rPr>
              <a:t>KT-XH </a:t>
            </a:r>
            <a:r>
              <a:rPr lang="vi-VN" sz="2200" b="1" kern="0" smtClean="0">
                <a:solidFill>
                  <a:srgbClr val="0000FF"/>
                </a:solidFill>
                <a:latin typeface="Arial" charset="0"/>
              </a:rPr>
              <a:t>của </a:t>
            </a:r>
            <a:r>
              <a:rPr lang="vi-VN" sz="2200" b="1" kern="0">
                <a:solidFill>
                  <a:srgbClr val="0000FF"/>
                </a:solidFill>
                <a:latin typeface="Arial" charset="0"/>
              </a:rPr>
              <a:t>từng địa phương và yêu cầu cải cách hành chính nhà </a:t>
            </a:r>
            <a:r>
              <a:rPr lang="vi-VN" sz="2200" b="1" kern="0" smtClean="0">
                <a:solidFill>
                  <a:srgbClr val="0000FF"/>
                </a:solidFill>
                <a:latin typeface="Arial" charset="0"/>
              </a:rPr>
              <a:t>nước.</a:t>
            </a:r>
            <a:endParaRPr lang="en-US" sz="2200" b="1" kern="0" smtClean="0">
              <a:solidFill>
                <a:srgbClr val="0000FF"/>
              </a:solidFill>
              <a:latin typeface="Arial" charset="0"/>
            </a:endParaRPr>
          </a:p>
          <a:p>
            <a:pPr marL="579438" indent="-457200" algn="just" eaLnBrk="1" hangingPunct="1">
              <a:lnSpc>
                <a:spcPct val="114000"/>
              </a:lnSpc>
              <a:spcBef>
                <a:spcPts val="1200"/>
              </a:spcBef>
              <a:spcAft>
                <a:spcPts val="0"/>
              </a:spcAft>
              <a:buClr>
                <a:srgbClr val="FF0000"/>
              </a:buClr>
              <a:buFont typeface="+mj-lt"/>
              <a:buAutoNum type="arabicPeriod"/>
              <a:defRPr/>
            </a:pPr>
            <a:r>
              <a:rPr lang="vi-VN" sz="2200" b="1" kern="0" smtClean="0">
                <a:solidFill>
                  <a:srgbClr val="0000FF"/>
                </a:solidFill>
                <a:latin typeface="Arial" charset="0"/>
              </a:rPr>
              <a:t>Không </a:t>
            </a:r>
            <a:r>
              <a:rPr lang="vi-VN" sz="2200" b="1" kern="0">
                <a:solidFill>
                  <a:srgbClr val="0000FF"/>
                </a:solidFill>
                <a:latin typeface="Arial" charset="0"/>
              </a:rPr>
              <a:t>chồng chéo chức năng, nhiệm vụ, quyền hạn với các tổ chức thuộc Bộ, cơ quan ngang Bộ đặt tại địa phương</a:t>
            </a:r>
            <a:r>
              <a:rPr lang="vi-VN" sz="2200" b="1" kern="0" smtClean="0">
                <a:solidFill>
                  <a:srgbClr val="0000FF"/>
                </a:solidFill>
                <a:latin typeface="Arial" charset="0"/>
              </a:rPr>
              <a:t>.</a:t>
            </a:r>
            <a:endParaRPr lang="en-US" sz="2200" b="1" kern="0">
              <a:solidFill>
                <a:srgbClr val="0000FF"/>
              </a:solidFill>
              <a:latin typeface="Arial" charset="0"/>
            </a:endParaRPr>
          </a:p>
        </p:txBody>
      </p:sp>
      <p:sp>
        <p:nvSpPr>
          <p:cNvPr id="2" name="Title 1"/>
          <p:cNvSpPr>
            <a:spLocks noGrp="1"/>
          </p:cNvSpPr>
          <p:nvPr>
            <p:ph type="title"/>
          </p:nvPr>
        </p:nvSpPr>
        <p:spPr>
          <a:xfrm>
            <a:off x="234950" y="152400"/>
            <a:ext cx="8680450" cy="762000"/>
          </a:xfrm>
        </p:spPr>
        <p:txBody>
          <a:bodyPr anchor="ctr"/>
          <a:lstStyle/>
          <a:p>
            <a:pPr marL="579438" indent="-457200" algn="ctr" eaLnBrk="1" hangingPunct="1">
              <a:lnSpc>
                <a:spcPct val="114000"/>
              </a:lnSpc>
              <a:spcBef>
                <a:spcPts val="1200"/>
              </a:spcBef>
              <a:spcAft>
                <a:spcPts val="0"/>
              </a:spcAft>
              <a:defRPr/>
            </a:pPr>
            <a:r>
              <a:rPr lang="vi-VN" sz="2600" b="1" smtClean="0">
                <a:solidFill>
                  <a:srgbClr val="FF0000"/>
                </a:solidFill>
                <a:latin typeface="Arial" panose="020B0604020202020204" pitchFamily="34" charset="0"/>
                <a:cs typeface="Arial" panose="020B0604020202020204" pitchFamily="34" charset="0"/>
              </a:rPr>
              <a:t>Điều </a:t>
            </a:r>
            <a:r>
              <a:rPr lang="vi-VN" sz="2600" b="1">
                <a:solidFill>
                  <a:srgbClr val="FF0000"/>
                </a:solidFill>
                <a:latin typeface="Arial" panose="020B0604020202020204" pitchFamily="34" charset="0"/>
                <a:cs typeface="Arial" panose="020B0604020202020204" pitchFamily="34" charset="0"/>
              </a:rPr>
              <a:t>2. Nguyên tắc tổ chức</a:t>
            </a:r>
            <a:endParaRPr lang="en-US" sz="2600" b="1">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5893798"/>
      </p:ext>
    </p:extLst>
  </p:cSld>
  <p:clrMapOvr>
    <a:masterClrMapping/>
  </p:clrMapOvr>
  <p:timing>
    <p:tnLst>
      <p:par>
        <p:cTn id="1" dur="indefinite" restart="never" nodeType="tmRoot"/>
      </p:par>
    </p:tnLst>
  </p:timing>
</p:sld>
</file>

<file path=ppt/theme/theme1.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txDef>
      <a:spPr bwMode="auto">
        <a:noFill/>
        <a:ln w="9525">
          <a:noFill/>
          <a:miter lim="800000"/>
          <a:headEnd/>
          <a:tailEnd/>
        </a:ln>
      </a:spPr>
      <a:bodyPr vert="horz" wrap="square" lIns="91440" tIns="45720" rIns="91440" bIns="45720" numCol="1" anchor="ctr" anchorCtr="0" compatLnSpc="1">
        <a:prstTxWarp prst="textNoShape">
          <a:avLst/>
        </a:prstTxWarp>
      </a:bodyPr>
      <a:lstStyle>
        <a:defPPr>
          <a:spcBef>
            <a:spcPct val="20000"/>
          </a:spcBef>
          <a:defRPr sz="3200" b="1" kern="0" smtClean="0">
            <a:solidFill>
              <a:srgbClr val="FF0000"/>
            </a:solidFill>
            <a:latin typeface="Arial" pitchFamily="34" charset="0"/>
            <a:ea typeface="+mj-ea"/>
            <a:cs typeface="Arial" pitchFamily="34" charset="0"/>
          </a:defRPr>
        </a:defPPr>
      </a:lstStyle>
    </a:tx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21678</TotalTime>
  <Words>5959</Words>
  <Application>Microsoft Office PowerPoint</Application>
  <PresentationFormat>On-screen Show (4:3)</PresentationFormat>
  <Paragraphs>246</Paragraphs>
  <Slides>59</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59</vt:i4>
      </vt:variant>
    </vt:vector>
  </HeadingPairs>
  <TitlesOfParts>
    <vt:vector size="66" baseType="lpstr">
      <vt:lpstr>Arial</vt:lpstr>
      <vt:lpstr>Arial Black</vt:lpstr>
      <vt:lpstr>Times New Roman</vt:lpstr>
      <vt:lpstr>Verdana</vt:lpstr>
      <vt:lpstr>VNI-Franko</vt:lpstr>
      <vt:lpstr>Wingdings</vt:lpstr>
      <vt:lpstr>Profile</vt:lpstr>
      <vt:lpstr>Nghị định của Chính phủ quy định tổ chức  các cơ quan chuyên môn thuộc UBND tỉnh, thành phố trực thuộc trung ương</vt:lpstr>
      <vt:lpstr>MỤC LỤC</vt:lpstr>
      <vt:lpstr>Nghị định số 24/2014/NĐ-CP  và Nghị định số 107/2020/NĐ-CP  của Chính phủ quy định tổ chức các cơ quan chuyên môn thuộc UBND tỉnh, thành phố  trực thuộc trung ương</vt:lpstr>
      <vt:lpstr>GIỚI THIỆU</vt:lpstr>
      <vt:lpstr>CĂN CỨ PHÁP LÝ</vt:lpstr>
      <vt:lpstr>BỐ CỤC CỦA NGHỊ ĐỊNH (04 chương với 15 điều)</vt:lpstr>
      <vt:lpstr>Chương 1. QUY ĐỊNH CHUNG</vt:lpstr>
      <vt:lpstr>PowerPoint Presentation</vt:lpstr>
      <vt:lpstr>Điều 2. Nguyên tắc tổ chức</vt:lpstr>
      <vt:lpstr>Điều 3. Vị trí và chức năng của sở</vt:lpstr>
      <vt:lpstr>PowerPoint Presentation</vt:lpstr>
      <vt:lpstr>Điều 4. Nhiệm vụ, quyền hạn của sở</vt:lpstr>
      <vt:lpstr>Điều 4. Nhiệm vụ, quyền hạn của sở</vt:lpstr>
      <vt:lpstr>Điều 4. Nhiệm vụ, quyền hạn của sở</vt:lpstr>
      <vt:lpstr>Điều 4. Nhiệm vụ, quyền hạn của sở</vt:lpstr>
      <vt:lpstr>Điều 4. Nhiệm vụ, quyền hạn của sở</vt:lpstr>
      <vt:lpstr>PowerPoint Presentation</vt:lpstr>
      <vt:lpstr>PowerPoint Presentation</vt:lpstr>
      <vt:lpstr>Điều 5. Cơ cấu tổ chức của sở (NĐ 107)</vt:lpstr>
      <vt:lpstr>Điều 5. Cơ cấu tổ chức của sở (NĐ 107)</vt:lpstr>
      <vt:lpstr>Điều 5. Cơ cấu tổ chức của sở (NĐ 107)</vt:lpstr>
      <vt:lpstr>PowerPoint Presentation</vt:lpstr>
      <vt:lpstr>Điều 6. Người đứng đầu, cấp phó của người đứng đầu sở và số lượng cấp phó của các tổ chức, đơn vị thuộc sở (NĐ 107)</vt:lpstr>
      <vt:lpstr>Điều 6. Người đứng đầu, cấp phó của người đứng đầu sở và số lượng cấp phó của các tổ chức, đơn vị thuộc sở (NĐ 107)</vt:lpstr>
      <vt:lpstr>Điều 6. Người đứng đầu, cấp phó của người đứng đầu sở và số lượng cấp phó của các tổ chức, đơn vị thuộc sở (NĐ 107)</vt:lpstr>
      <vt:lpstr>Điều 6. Người đứng đầu, cấp phó của người đứng đầu sở và số lượng cấp phó của các tổ chức, đơn vị thuộc sở (NĐ 107)</vt:lpstr>
      <vt:lpstr>Điều 7. Chế độ làm việc của sở và trách nhiệm của Giám đốc sở</vt:lpstr>
      <vt:lpstr>PowerPoint Presentation</vt:lpstr>
      <vt:lpstr>Điều 7. Chế độ làm việc của sở và trách nhiệm của Giám đốc sở</vt:lpstr>
      <vt:lpstr>Điều 7. Chế độ làm việc của sở và trách nhiệm của Giám đốc sở</vt:lpstr>
      <vt:lpstr>Chương 2. TỔ CHỨC CÁC SỞ THUỘC UBND CẤP TỈNH Điều 8. Các sở được tổ chức thống nhất ở các địa phương</vt:lpstr>
      <vt:lpstr>Chương 2. TỔ CHỨC CÁC SỞ THUỘC UBND CẤP TỈNH Điều 8. Các sở được tổ chức thống nhất ở các địa phương</vt:lpstr>
      <vt:lpstr>Điều 9. Các sở đặc thù được tổ chức  ở một số địa phương (NĐ 107)</vt:lpstr>
      <vt:lpstr>Chương 3. NHIỆM VỤ, QUYỀN HẠN  CỦA BỘ, CƠ QUAN NGANG BỘ VÀ UBND CẤP TỈNH</vt:lpstr>
      <vt:lpstr>Điều 11. Bộ trưởng, Thủ trưởng cơ quan ngang bộ (NĐ 107)</vt:lpstr>
      <vt:lpstr>Điều 12. Ủy ban nhân dân cấp tỉnh (NĐ 107)</vt:lpstr>
      <vt:lpstr>Điều 12. Ủy ban nhân dân cấp tỉnh (NĐ 107)</vt:lpstr>
      <vt:lpstr>PowerPoint Presentation</vt:lpstr>
      <vt:lpstr>Điều 13. Chủ tịch Ủy ban nhân dân cấp tỉnh (NĐ 107)</vt:lpstr>
      <vt:lpstr> Nghị định 107: Điều khoản chuyển tiếp</vt:lpstr>
      <vt:lpstr>ĐỀ ÁN VĂN HÓA CÔNG VỤ Quyết định số 1847/QĐ-TTg về phê duyệt Đề án Văn hóa công vụ Kế hoạch số 3945/KH-UBND ngày 09/8/2019 của UBND tỉnh Bình Dương</vt:lpstr>
      <vt:lpstr>GIỚI THIỆU VỀ ĐỀ ÁN VĂN HÓA CÔNG VỤ</vt:lpstr>
      <vt:lpstr>PowerPoint Presentation</vt:lpstr>
      <vt:lpstr>Nội dung của văn hóa công vụ</vt:lpstr>
      <vt:lpstr>PowerPoint Presentation</vt:lpstr>
      <vt:lpstr>Tinh thần, thái độ làm việc của CB,CC,VC</vt:lpstr>
      <vt:lpstr>Tinh thần, thái độ làm việc của CB,CC,VC</vt:lpstr>
      <vt:lpstr>PowerPoint Presentation</vt:lpstr>
      <vt:lpstr>Chuẩn mực giao tiếp, ứng xử của CB,CC,VC</vt:lpstr>
      <vt:lpstr>PowerPoint Presentation</vt:lpstr>
      <vt:lpstr>Chuẩn mực về đạo đức, lối sống của CB,CC,VC</vt:lpstr>
      <vt:lpstr>PowerPoint Presentation</vt:lpstr>
      <vt:lpstr>Trang phục của cán bộ, công chức, viên chức</vt:lpstr>
      <vt:lpstr>PowerPoint Presentation</vt:lpstr>
      <vt:lpstr>PHONG TRÀO THI ĐUA “CÁN BỘ, CÔNG CHỨC, VIÊN CHỨC THI ĐUA THỰC HIỆN VĂN HÓA CÔNG SỞ”</vt:lpstr>
      <vt:lpstr>NỘI DUNG THI ĐUA</vt:lpstr>
      <vt:lpstr>NỘI DUNG THI ĐUA</vt:lpstr>
      <vt:lpstr>PowerPoint Presentation</vt:lpstr>
      <vt:lpstr>PowerPoint Presentation</vt:lpstr>
    </vt:vector>
  </TitlesOfParts>
  <Company>So Giao duc va Dao tao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Tap huan e-mail, QLVB</dc:title>
  <dc:creator>LeNguyenMinhNgoc</dc:creator>
  <cp:lastModifiedBy>Le Nguyen Minh Ngoc</cp:lastModifiedBy>
  <cp:revision>2105</cp:revision>
  <cp:lastPrinted>2014-02-10T09:51:06Z</cp:lastPrinted>
  <dcterms:created xsi:type="dcterms:W3CDTF">2006-08-23T15:52:09Z</dcterms:created>
  <dcterms:modified xsi:type="dcterms:W3CDTF">2021-01-11T02:29:58Z</dcterms:modified>
</cp:coreProperties>
</file>