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822" r:id="rId2"/>
    <p:sldId id="1559" r:id="rId3"/>
    <p:sldId id="1614" r:id="rId4"/>
    <p:sldId id="1752" r:id="rId5"/>
    <p:sldId id="1711" r:id="rId6"/>
    <p:sldId id="1562" r:id="rId7"/>
    <p:sldId id="1459" r:id="rId8"/>
    <p:sldId id="1753" r:id="rId9"/>
    <p:sldId id="1669" r:id="rId10"/>
    <p:sldId id="1754" r:id="rId11"/>
    <p:sldId id="1755" r:id="rId12"/>
    <p:sldId id="1756" r:id="rId13"/>
    <p:sldId id="1787" r:id="rId14"/>
    <p:sldId id="1757" r:id="rId15"/>
    <p:sldId id="1788" r:id="rId16"/>
    <p:sldId id="1758" r:id="rId17"/>
    <p:sldId id="1759" r:id="rId18"/>
    <p:sldId id="1760" r:id="rId19"/>
    <p:sldId id="1761" r:id="rId20"/>
    <p:sldId id="1725" r:id="rId21"/>
    <p:sldId id="1791" r:id="rId22"/>
    <p:sldId id="1764" r:id="rId23"/>
    <p:sldId id="1765" r:id="rId24"/>
    <p:sldId id="1766" r:id="rId25"/>
    <p:sldId id="1792" r:id="rId26"/>
    <p:sldId id="1762" r:id="rId27"/>
    <p:sldId id="1767" r:id="rId28"/>
    <p:sldId id="1768" r:id="rId29"/>
    <p:sldId id="1769" r:id="rId30"/>
    <p:sldId id="1793" r:id="rId31"/>
    <p:sldId id="1770" r:id="rId32"/>
    <p:sldId id="1771" r:id="rId33"/>
    <p:sldId id="1772" r:id="rId34"/>
    <p:sldId id="1763" r:id="rId35"/>
    <p:sldId id="1773" r:id="rId36"/>
    <p:sldId id="1794" r:id="rId37"/>
    <p:sldId id="1726" r:id="rId38"/>
    <p:sldId id="1774" r:id="rId39"/>
    <p:sldId id="1775" r:id="rId40"/>
    <p:sldId id="1776" r:id="rId41"/>
    <p:sldId id="1777" r:id="rId42"/>
    <p:sldId id="1796" r:id="rId43"/>
    <p:sldId id="1778" r:id="rId44"/>
    <p:sldId id="1779" r:id="rId45"/>
    <p:sldId id="1795" r:id="rId46"/>
    <p:sldId id="1780" r:id="rId47"/>
    <p:sldId id="1786" r:id="rId48"/>
    <p:sldId id="1781" r:id="rId49"/>
    <p:sldId id="1782" r:id="rId50"/>
    <p:sldId id="1783" r:id="rId51"/>
    <p:sldId id="1784" r:id="rId52"/>
    <p:sldId id="1785" r:id="rId53"/>
    <p:sldId id="1024" r:id="rId54"/>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009900"/>
    <a:srgbClr val="FF3399"/>
    <a:srgbClr val="FF0000"/>
    <a:srgbClr val="CC3300"/>
    <a:srgbClr val="FFFF00"/>
    <a:srgbClr val="0000FF"/>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5" d="100"/>
          <a:sy n="75" d="100"/>
        </p:scale>
        <p:origin x="-1146"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8/5/2019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1049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pic>
        <p:nvPicPr>
          <p:cNvPr id="9"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4953000"/>
            <a:ext cx="1295400" cy="1326242"/>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1656" y="4495800"/>
            <a:ext cx="1920000" cy="1828800"/>
          </a:xfrm>
          <a:prstGeom prst="rect">
            <a:avLst/>
          </a:prstGeom>
        </p:spPr>
      </p:pic>
      <p:sp>
        <p:nvSpPr>
          <p:cNvPr id="22" name="Rectangle 2"/>
          <p:cNvSpPr>
            <a:spLocks noGrp="1" noChangeArrowheads="1"/>
          </p:cNvSpPr>
          <p:nvPr>
            <p:ph type="ctrTitle"/>
          </p:nvPr>
        </p:nvSpPr>
        <p:spPr>
          <a:xfrm>
            <a:off x="63500" y="1981200"/>
            <a:ext cx="9017000" cy="1828800"/>
          </a:xfrm>
        </p:spPr>
        <p:txBody>
          <a:bodyPr anchor="ctr"/>
          <a:lstStyle/>
          <a:p>
            <a:pPr algn="ctr" eaLnBrk="1" hangingPunct="1">
              <a:lnSpc>
                <a:spcPct val="130000"/>
              </a:lnSpc>
            </a:pPr>
            <a:r>
              <a:rPr lang="en-US" altLang="en-US" sz="4000" b="1" smtClean="0">
                <a:solidFill>
                  <a:srgbClr val="FF0000"/>
                </a:solidFill>
                <a:latin typeface="VNI-Revue" pitchFamily="2" charset="0"/>
                <a:cs typeface="Arial" panose="020B0604020202020204" pitchFamily="34" charset="0"/>
              </a:rPr>
              <a:t>GIÔÙI THIEÄU </a:t>
            </a:r>
            <a:br>
              <a:rPr lang="en-US" altLang="en-US" sz="4000" b="1" smtClean="0">
                <a:solidFill>
                  <a:srgbClr val="FF0000"/>
                </a:solidFill>
                <a:latin typeface="VNI-Revue" pitchFamily="2" charset="0"/>
                <a:cs typeface="Arial" panose="020B0604020202020204" pitchFamily="34" charset="0"/>
              </a:rPr>
            </a:br>
            <a:r>
              <a:rPr lang="en-US" altLang="en-US" sz="4000" b="1" smtClean="0">
                <a:solidFill>
                  <a:srgbClr val="FF0000"/>
                </a:solidFill>
                <a:latin typeface="VNI-Revue" pitchFamily="2" charset="0"/>
                <a:cs typeface="Arial" panose="020B0604020202020204" pitchFamily="34" charset="0"/>
              </a:rPr>
              <a:t>LUAÄT KEÁ TOAÙN NAÊM 2015</a:t>
            </a:r>
            <a:endParaRPr lang="en-US" altLang="en-US" sz="4000" b="1">
              <a:solidFill>
                <a:srgbClr val="FF0000"/>
              </a:solidFill>
              <a:latin typeface="VNI-Revue" pitchFamily="2" charset="0"/>
              <a:cs typeface="Arial" panose="020B0604020202020204" pitchFamily="34" charset="0"/>
            </a:endParaRPr>
          </a:p>
        </p:txBody>
      </p:sp>
      <p:sp>
        <p:nvSpPr>
          <p:cNvPr id="23"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5"/>
              <a:defRPr/>
            </a:pPr>
            <a:r>
              <a:rPr lang="en-GB" sz="2000" b="1" kern="0" smtClean="0">
                <a:solidFill>
                  <a:srgbClr val="FF0066"/>
                </a:solidFill>
                <a:latin typeface="Arial" charset="0"/>
              </a:rPr>
              <a:t>Giá </a:t>
            </a:r>
            <a:r>
              <a:rPr lang="en-GB" sz="2000" b="1" kern="0">
                <a:solidFill>
                  <a:srgbClr val="FF0066"/>
                </a:solidFill>
                <a:latin typeface="Arial" charset="0"/>
              </a:rPr>
              <a:t>gốc </a:t>
            </a:r>
            <a:r>
              <a:rPr lang="en-GB" sz="2000" b="1" kern="0">
                <a:solidFill>
                  <a:srgbClr val="0000FF"/>
                </a:solidFill>
                <a:latin typeface="Arial" charset="0"/>
              </a:rPr>
              <a:t>là giá trị được ghi nhận ban đầu của tài sản hoặc nợ phải trả. Giá gốc của tài sản được tính bao gồm chi phí mua, bốc xếp, vận chuyển, lắp ráp, chế biến và các chi phí liên quan trực tiếp khác theo quy định của pháp luật đến khi đưa tài sản vào trạng thái sẵn sàng sử </a:t>
            </a:r>
            <a:r>
              <a:rPr lang="en-GB" sz="2000" b="1" kern="0" smtClean="0">
                <a:solidFill>
                  <a:srgbClr val="0000FF"/>
                </a:solidFill>
                <a:latin typeface="Arial" charset="0"/>
              </a:rPr>
              <a:t>dụng.</a:t>
            </a:r>
          </a:p>
          <a:p>
            <a:pPr indent="-457200" algn="just" eaLnBrk="1" hangingPunct="1">
              <a:lnSpc>
                <a:spcPct val="105000"/>
              </a:lnSpc>
              <a:spcBef>
                <a:spcPts val="600"/>
              </a:spcBef>
              <a:spcAft>
                <a:spcPts val="0"/>
              </a:spcAft>
              <a:buClr>
                <a:srgbClr val="FF0000"/>
              </a:buClr>
              <a:buFont typeface="+mj-lt"/>
              <a:buAutoNum type="arabicPeriod" startAt="5"/>
              <a:defRPr/>
            </a:pPr>
            <a:r>
              <a:rPr lang="en-GB" sz="2000" b="1" kern="0" smtClean="0">
                <a:solidFill>
                  <a:srgbClr val="FF0066"/>
                </a:solidFill>
                <a:latin typeface="Arial" charset="0"/>
              </a:rPr>
              <a:t>Giá </a:t>
            </a:r>
            <a:r>
              <a:rPr lang="en-GB" sz="2000" b="1" kern="0">
                <a:solidFill>
                  <a:srgbClr val="FF0066"/>
                </a:solidFill>
                <a:latin typeface="Arial" charset="0"/>
              </a:rPr>
              <a:t>trị hợp lý </a:t>
            </a:r>
            <a:r>
              <a:rPr lang="en-GB" sz="2000" b="1" kern="0">
                <a:solidFill>
                  <a:srgbClr val="0000FF"/>
                </a:solidFill>
                <a:latin typeface="Arial" charset="0"/>
              </a:rPr>
              <a:t>là giá trị được xác định phù hợp với giá thị trường, có thể nhận được khi bán một tài sản hoặc chuyển nhượng một khoản nợ phải trả tại thời điểm xác định giá </a:t>
            </a:r>
            <a:r>
              <a:rPr lang="en-GB" sz="2000" b="1" kern="0" smtClean="0">
                <a:solidFill>
                  <a:srgbClr val="0000FF"/>
                </a:solidFill>
                <a:latin typeface="Arial" charset="0"/>
              </a:rPr>
              <a:t>trị.</a:t>
            </a:r>
          </a:p>
          <a:p>
            <a:pPr indent="-457200" algn="just" eaLnBrk="1" hangingPunct="1">
              <a:lnSpc>
                <a:spcPct val="105000"/>
              </a:lnSpc>
              <a:spcBef>
                <a:spcPts val="600"/>
              </a:spcBef>
              <a:spcAft>
                <a:spcPts val="0"/>
              </a:spcAft>
              <a:buClr>
                <a:srgbClr val="FF0000"/>
              </a:buClr>
              <a:buFont typeface="+mj-lt"/>
              <a:buAutoNum type="arabicPeriod" startAt="5"/>
              <a:defRPr/>
            </a:pPr>
            <a:r>
              <a:rPr lang="en-GB" sz="2000" b="1" kern="0" smtClean="0">
                <a:solidFill>
                  <a:srgbClr val="FF0066"/>
                </a:solidFill>
                <a:latin typeface="Arial" charset="0"/>
              </a:rPr>
              <a:t>Hình </a:t>
            </a:r>
            <a:r>
              <a:rPr lang="en-GB" sz="2000" b="1" kern="0">
                <a:solidFill>
                  <a:srgbClr val="FF0066"/>
                </a:solidFill>
                <a:latin typeface="Arial" charset="0"/>
              </a:rPr>
              <a:t>thức kế toán </a:t>
            </a:r>
            <a:r>
              <a:rPr lang="en-GB" sz="2000" b="1" kern="0">
                <a:solidFill>
                  <a:srgbClr val="0000FF"/>
                </a:solidFill>
                <a:latin typeface="Arial" charset="0"/>
              </a:rPr>
              <a:t>là các mẫu sổ kế toán, trình tự, phương pháp ghi sổ và mối liên quan giữa các sổ kế </a:t>
            </a:r>
            <a:r>
              <a:rPr lang="en-GB" sz="2000" b="1" kern="0" smtClean="0">
                <a:solidFill>
                  <a:srgbClr val="0000FF"/>
                </a:solidFill>
                <a:latin typeface="Arial" charset="0"/>
              </a:rPr>
              <a:t>toán.</a:t>
            </a:r>
          </a:p>
          <a:p>
            <a:pPr indent="-457200" algn="just" eaLnBrk="1" hangingPunct="1">
              <a:lnSpc>
                <a:spcPct val="105000"/>
              </a:lnSpc>
              <a:spcBef>
                <a:spcPts val="600"/>
              </a:spcBef>
              <a:spcAft>
                <a:spcPts val="0"/>
              </a:spcAft>
              <a:buClr>
                <a:srgbClr val="FF0000"/>
              </a:buClr>
              <a:buFont typeface="+mj-lt"/>
              <a:buAutoNum type="arabicPeriod" startAt="5"/>
              <a:defRPr/>
            </a:pPr>
            <a:r>
              <a:rPr lang="en-GB" sz="2000" b="1" kern="0" smtClean="0">
                <a:solidFill>
                  <a:srgbClr val="FF0066"/>
                </a:solidFill>
                <a:latin typeface="Arial" charset="0"/>
              </a:rPr>
              <a:t>Kế </a:t>
            </a:r>
            <a:r>
              <a:rPr lang="en-GB" sz="2000" b="1" kern="0">
                <a:solidFill>
                  <a:srgbClr val="FF0066"/>
                </a:solidFill>
                <a:latin typeface="Arial" charset="0"/>
              </a:rPr>
              <a:t>toán </a:t>
            </a:r>
            <a:r>
              <a:rPr lang="en-GB" sz="2000" b="1" kern="0">
                <a:solidFill>
                  <a:srgbClr val="0000FF"/>
                </a:solidFill>
                <a:latin typeface="Arial" charset="0"/>
              </a:rPr>
              <a:t>là việc thu thập, xử lý, kiểm tra, phân tích và cung cấp thông tin kinh tế, tài chính dưới hình thức giá trị, hiện vật và thời gian lao </a:t>
            </a:r>
            <a:r>
              <a:rPr lang="en-GB" sz="2000" b="1" kern="0" smtClean="0">
                <a:solidFill>
                  <a:srgbClr val="0000FF"/>
                </a:solidFill>
                <a:latin typeface="Arial" charset="0"/>
              </a:rPr>
              <a:t>động.</a:t>
            </a:r>
          </a:p>
          <a:p>
            <a:pPr indent="-457200" algn="just" eaLnBrk="1" hangingPunct="1">
              <a:lnSpc>
                <a:spcPct val="105000"/>
              </a:lnSpc>
              <a:spcBef>
                <a:spcPts val="600"/>
              </a:spcBef>
              <a:spcAft>
                <a:spcPts val="0"/>
              </a:spcAft>
              <a:buClr>
                <a:srgbClr val="FF0000"/>
              </a:buClr>
              <a:buFont typeface="+mj-lt"/>
              <a:buAutoNum type="arabicPeriod" startAt="5"/>
              <a:defRPr/>
            </a:pPr>
            <a:r>
              <a:rPr lang="en-GB" sz="2000" b="1" kern="0" smtClean="0">
                <a:solidFill>
                  <a:srgbClr val="FF0066"/>
                </a:solidFill>
                <a:latin typeface="Arial" charset="0"/>
              </a:rPr>
              <a:t>Kế </a:t>
            </a:r>
            <a:r>
              <a:rPr lang="en-GB" sz="2000" b="1" kern="0">
                <a:solidFill>
                  <a:srgbClr val="FF0066"/>
                </a:solidFill>
                <a:latin typeface="Arial" charset="0"/>
              </a:rPr>
              <a:t>toán tài chính </a:t>
            </a:r>
            <a:r>
              <a:rPr lang="en-GB" sz="2000" b="1" kern="0">
                <a:solidFill>
                  <a:srgbClr val="0000FF"/>
                </a:solidFill>
                <a:latin typeface="Arial" charset="0"/>
              </a:rPr>
              <a:t>là việc thu thập, xử lý, kiểm tra, phân tích và cung cấp thông tin kinh tế, tài chính bằng báo cáo tài chính cho đối tượng có nhu cầu sử dụng thông tin của đơn vị kế toán</a:t>
            </a:r>
            <a:r>
              <a:rPr lang="en-GB"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4262990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10"/>
              <a:defRPr/>
            </a:pPr>
            <a:r>
              <a:rPr lang="nl-NL" sz="2000" b="1" kern="0" smtClean="0">
                <a:solidFill>
                  <a:srgbClr val="FF0066"/>
                </a:solidFill>
                <a:latin typeface="Arial" charset="0"/>
              </a:rPr>
              <a:t>Kế </a:t>
            </a:r>
            <a:r>
              <a:rPr lang="nl-NL" sz="2000" b="1" kern="0">
                <a:solidFill>
                  <a:srgbClr val="FF0066"/>
                </a:solidFill>
                <a:latin typeface="Arial" charset="0"/>
              </a:rPr>
              <a:t>toán quản trị </a:t>
            </a:r>
            <a:r>
              <a:rPr lang="nl-NL" sz="2000" b="1" kern="0">
                <a:solidFill>
                  <a:srgbClr val="0000FF"/>
                </a:solidFill>
                <a:latin typeface="Arial" charset="0"/>
              </a:rPr>
              <a:t>là việc thu thập, xử lý, phân tích và cung cấp thông tin kinh tế, tài chính theo yêu cầu quản trị và quyết định kinh tế, tài chính trong nội bộ đơn vị kế </a:t>
            </a:r>
            <a:r>
              <a:rPr lang="nl-NL" sz="2000" b="1" kern="0" smtClean="0">
                <a:solidFill>
                  <a:srgbClr val="0000FF"/>
                </a:solidFill>
                <a:latin typeface="Arial" charset="0"/>
              </a:rPr>
              <a:t>toán.</a:t>
            </a:r>
          </a:p>
          <a:p>
            <a:pPr indent="-457200" algn="just" eaLnBrk="1" hangingPunct="1">
              <a:lnSpc>
                <a:spcPct val="110000"/>
              </a:lnSpc>
              <a:spcBef>
                <a:spcPts val="1200"/>
              </a:spcBef>
              <a:spcAft>
                <a:spcPts val="0"/>
              </a:spcAft>
              <a:buClr>
                <a:srgbClr val="FF0000"/>
              </a:buClr>
              <a:buFont typeface="+mj-lt"/>
              <a:buAutoNum type="arabicPeriod" startAt="10"/>
              <a:defRPr/>
            </a:pPr>
            <a:r>
              <a:rPr lang="nl-NL" sz="2000" b="1" kern="0" smtClean="0">
                <a:solidFill>
                  <a:srgbClr val="FF0066"/>
                </a:solidFill>
                <a:latin typeface="Arial" charset="0"/>
              </a:rPr>
              <a:t>Kế </a:t>
            </a:r>
            <a:r>
              <a:rPr lang="nl-NL" sz="2000" b="1" kern="0">
                <a:solidFill>
                  <a:srgbClr val="FF0066"/>
                </a:solidFill>
                <a:latin typeface="Arial" charset="0"/>
              </a:rPr>
              <a:t>toán viên hành nghề </a:t>
            </a:r>
            <a:r>
              <a:rPr lang="nl-NL" sz="2000" b="1" kern="0">
                <a:solidFill>
                  <a:srgbClr val="0000FF"/>
                </a:solidFill>
                <a:latin typeface="Arial" charset="0"/>
              </a:rPr>
              <a:t>là người được cấp Giấy chứng nhận đăng ký hành nghề dịch vụ kế toán theo quy định của Luật </a:t>
            </a:r>
            <a:r>
              <a:rPr lang="nl-NL" sz="2000" b="1" kern="0" smtClean="0">
                <a:solidFill>
                  <a:srgbClr val="0000FF"/>
                </a:solidFill>
                <a:latin typeface="Arial" charset="0"/>
              </a:rPr>
              <a:t>này.</a:t>
            </a:r>
          </a:p>
          <a:p>
            <a:pPr indent="-457200" algn="just" eaLnBrk="1" hangingPunct="1">
              <a:lnSpc>
                <a:spcPct val="110000"/>
              </a:lnSpc>
              <a:spcBef>
                <a:spcPts val="1200"/>
              </a:spcBef>
              <a:spcAft>
                <a:spcPts val="0"/>
              </a:spcAft>
              <a:buClr>
                <a:srgbClr val="FF0000"/>
              </a:buClr>
              <a:buFont typeface="+mj-lt"/>
              <a:buAutoNum type="arabicPeriod" startAt="10"/>
              <a:defRPr/>
            </a:pPr>
            <a:r>
              <a:rPr lang="nl-NL" sz="2000" b="1" kern="0" smtClean="0">
                <a:solidFill>
                  <a:srgbClr val="FF0066"/>
                </a:solidFill>
                <a:latin typeface="Arial" charset="0"/>
              </a:rPr>
              <a:t>Kiểm </a:t>
            </a:r>
            <a:r>
              <a:rPr lang="nl-NL" sz="2000" b="1" kern="0">
                <a:solidFill>
                  <a:srgbClr val="FF0066"/>
                </a:solidFill>
                <a:latin typeface="Arial" charset="0"/>
              </a:rPr>
              <a:t>tra kế toán </a:t>
            </a:r>
            <a:r>
              <a:rPr lang="nl-NL" sz="2000" b="1" kern="0">
                <a:solidFill>
                  <a:srgbClr val="0000FF"/>
                </a:solidFill>
                <a:latin typeface="Arial" charset="0"/>
              </a:rPr>
              <a:t>là việc xem xét, đánh giá tuân thủ pháp luật về kế toán, sự trung thực, chính xác của thông tin, số liệu kế </a:t>
            </a:r>
            <a:r>
              <a:rPr lang="nl-NL" sz="2000" b="1" kern="0" smtClean="0">
                <a:solidFill>
                  <a:srgbClr val="0000FF"/>
                </a:solidFill>
                <a:latin typeface="Arial" charset="0"/>
              </a:rPr>
              <a:t>toán.</a:t>
            </a:r>
          </a:p>
          <a:p>
            <a:pPr indent="-457200" algn="just" eaLnBrk="1" hangingPunct="1">
              <a:lnSpc>
                <a:spcPct val="110000"/>
              </a:lnSpc>
              <a:spcBef>
                <a:spcPts val="1200"/>
              </a:spcBef>
              <a:spcAft>
                <a:spcPts val="0"/>
              </a:spcAft>
              <a:buClr>
                <a:srgbClr val="FF0000"/>
              </a:buClr>
              <a:buFont typeface="+mj-lt"/>
              <a:buAutoNum type="arabicPeriod" startAt="10"/>
              <a:defRPr/>
            </a:pPr>
            <a:r>
              <a:rPr lang="nl-NL" sz="2000" b="1" kern="0" smtClean="0">
                <a:solidFill>
                  <a:srgbClr val="FF0066"/>
                </a:solidFill>
                <a:latin typeface="Arial" charset="0"/>
              </a:rPr>
              <a:t>Kinh </a:t>
            </a:r>
            <a:r>
              <a:rPr lang="nl-NL" sz="2000" b="1" kern="0">
                <a:solidFill>
                  <a:srgbClr val="FF0066"/>
                </a:solidFill>
                <a:latin typeface="Arial" charset="0"/>
              </a:rPr>
              <a:t>doanh dịch vụ kế toán </a:t>
            </a:r>
            <a:r>
              <a:rPr lang="nl-NL" sz="2000" b="1" kern="0">
                <a:solidFill>
                  <a:srgbClr val="0000FF"/>
                </a:solidFill>
                <a:latin typeface="Arial" charset="0"/>
              </a:rPr>
              <a:t>là việc cung cấp dịch vụ làm kế toán, làm kế toán trưởng, lập báo cáo tài chính, tư vấn kế toán và các công việc khác thuộc nội dung công tác kế toán theo quy định của Luật này cho các tổ chức, cá nhân có nhu </a:t>
            </a:r>
            <a:r>
              <a:rPr lang="nl-NL" sz="2000" b="1" kern="0" smtClean="0">
                <a:solidFill>
                  <a:srgbClr val="0000FF"/>
                </a:solidFill>
                <a:latin typeface="Arial" charset="0"/>
              </a:rPr>
              <a:t>cầu.</a:t>
            </a:r>
          </a:p>
          <a:p>
            <a:pPr indent="-457200" algn="just" eaLnBrk="1" hangingPunct="1">
              <a:lnSpc>
                <a:spcPct val="110000"/>
              </a:lnSpc>
              <a:spcBef>
                <a:spcPts val="1200"/>
              </a:spcBef>
              <a:spcAft>
                <a:spcPts val="0"/>
              </a:spcAft>
              <a:buClr>
                <a:srgbClr val="FF0000"/>
              </a:buClr>
              <a:buFont typeface="+mj-lt"/>
              <a:buAutoNum type="arabicPeriod" startAt="10"/>
              <a:defRPr/>
            </a:pPr>
            <a:r>
              <a:rPr lang="nl-NL" sz="2000" b="1" kern="0" smtClean="0">
                <a:solidFill>
                  <a:srgbClr val="FF0066"/>
                </a:solidFill>
                <a:latin typeface="Arial" charset="0"/>
              </a:rPr>
              <a:t>Kỳ </a:t>
            </a:r>
            <a:r>
              <a:rPr lang="nl-NL" sz="2000" b="1" kern="0">
                <a:solidFill>
                  <a:srgbClr val="FF0066"/>
                </a:solidFill>
                <a:latin typeface="Arial" charset="0"/>
              </a:rPr>
              <a:t>kế toán </a:t>
            </a:r>
            <a:r>
              <a:rPr lang="nl-NL" sz="2000" b="1" kern="0">
                <a:solidFill>
                  <a:srgbClr val="0000FF"/>
                </a:solidFill>
                <a:latin typeface="Arial" charset="0"/>
              </a:rPr>
              <a:t>là khoảng thời gian xác định từ thời điểm đơn vị kế toán bắt đầu ghi sổ kế toán đến thời điểm kết thúc việc ghi sổ kế toán, khóa sổ kế toán để lập báo cáo tài chính</a:t>
            </a:r>
            <a:r>
              <a:rPr lang="nl-NL"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145083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5"/>
              <a:defRPr/>
            </a:pPr>
            <a:r>
              <a:rPr lang="nl-NL" sz="2200" b="1" kern="0" smtClean="0">
                <a:solidFill>
                  <a:srgbClr val="FF0066"/>
                </a:solidFill>
                <a:latin typeface="Arial" charset="0"/>
              </a:rPr>
              <a:t>Nghiệp </a:t>
            </a:r>
            <a:r>
              <a:rPr lang="nl-NL" sz="2200" b="1" kern="0">
                <a:solidFill>
                  <a:srgbClr val="FF0066"/>
                </a:solidFill>
                <a:latin typeface="Arial" charset="0"/>
              </a:rPr>
              <a:t>vụ kinh tế, tài chính </a:t>
            </a:r>
            <a:r>
              <a:rPr lang="nl-NL" sz="2200" b="1" kern="0">
                <a:solidFill>
                  <a:srgbClr val="0000FF"/>
                </a:solidFill>
                <a:latin typeface="Arial" charset="0"/>
              </a:rPr>
              <a:t>là những hoạt động phát sinh cụ thể làm tăng, giảm tài sản, nguồn hình thành tài sản của đơn vị kế </a:t>
            </a:r>
            <a:r>
              <a:rPr lang="nl-NL"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15"/>
              <a:defRPr/>
            </a:pPr>
            <a:r>
              <a:rPr lang="nl-NL" sz="2200" b="1" kern="0" smtClean="0">
                <a:solidFill>
                  <a:srgbClr val="FF0066"/>
                </a:solidFill>
                <a:latin typeface="Arial" charset="0"/>
              </a:rPr>
              <a:t>Phương </a:t>
            </a:r>
            <a:r>
              <a:rPr lang="nl-NL" sz="2200" b="1" kern="0">
                <a:solidFill>
                  <a:srgbClr val="FF0066"/>
                </a:solidFill>
                <a:latin typeface="Arial" charset="0"/>
              </a:rPr>
              <a:t>pháp kế toán </a:t>
            </a:r>
            <a:r>
              <a:rPr lang="nl-NL" sz="2200" b="1" kern="0">
                <a:solidFill>
                  <a:srgbClr val="0000FF"/>
                </a:solidFill>
                <a:latin typeface="Arial" charset="0"/>
              </a:rPr>
              <a:t>là cách thức và thủ tục cụ thể để thực hiện từng nội dung công việc kế </a:t>
            </a:r>
            <a:r>
              <a:rPr lang="nl-NL"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15"/>
              <a:defRPr/>
            </a:pPr>
            <a:r>
              <a:rPr lang="nl-NL" sz="2200" b="1" kern="0" smtClean="0">
                <a:solidFill>
                  <a:srgbClr val="FF0066"/>
                </a:solidFill>
                <a:latin typeface="Arial" charset="0"/>
              </a:rPr>
              <a:t>Phương </a:t>
            </a:r>
            <a:r>
              <a:rPr lang="nl-NL" sz="2200" b="1" kern="0">
                <a:solidFill>
                  <a:srgbClr val="FF0066"/>
                </a:solidFill>
                <a:latin typeface="Arial" charset="0"/>
              </a:rPr>
              <a:t>tiện điện tử </a:t>
            </a:r>
            <a:r>
              <a:rPr lang="nl-NL" sz="2200" b="1" kern="0">
                <a:solidFill>
                  <a:srgbClr val="0000FF"/>
                </a:solidFill>
                <a:latin typeface="Arial" charset="0"/>
              </a:rPr>
              <a:t>là phương tiện hoạt động dựa trên công nghệ điện, điện tử, kỹ thuật số, từ tính, truyền dẫn không dây, quang học, điện từ hoặc công nghệ tương </a:t>
            </a:r>
            <a:r>
              <a:rPr lang="nl-NL" sz="2200" b="1" kern="0" smtClean="0">
                <a:solidFill>
                  <a:srgbClr val="0000FF"/>
                </a:solidFill>
                <a:latin typeface="Arial" charset="0"/>
              </a:rPr>
              <a:t>tự.</a:t>
            </a:r>
          </a:p>
          <a:p>
            <a:pPr indent="-457200" algn="just" eaLnBrk="1" hangingPunct="1">
              <a:lnSpc>
                <a:spcPct val="114000"/>
              </a:lnSpc>
              <a:spcBef>
                <a:spcPts val="1200"/>
              </a:spcBef>
              <a:spcAft>
                <a:spcPts val="0"/>
              </a:spcAft>
              <a:buClr>
                <a:srgbClr val="FF0000"/>
              </a:buClr>
              <a:buFont typeface="+mj-lt"/>
              <a:buAutoNum type="arabicPeriod" startAt="15"/>
              <a:defRPr/>
            </a:pPr>
            <a:r>
              <a:rPr lang="nl-NL" sz="2200" b="1" kern="0" smtClean="0">
                <a:solidFill>
                  <a:srgbClr val="FF0066"/>
                </a:solidFill>
                <a:latin typeface="Arial" charset="0"/>
              </a:rPr>
              <a:t>Tài </a:t>
            </a:r>
            <a:r>
              <a:rPr lang="nl-NL" sz="2200" b="1" kern="0">
                <a:solidFill>
                  <a:srgbClr val="FF0066"/>
                </a:solidFill>
                <a:latin typeface="Arial" charset="0"/>
              </a:rPr>
              <a:t>liệu kế toán </a:t>
            </a:r>
            <a:r>
              <a:rPr lang="nl-NL" sz="2200" b="1" kern="0">
                <a:solidFill>
                  <a:srgbClr val="0000FF"/>
                </a:solidFill>
                <a:latin typeface="Arial" charset="0"/>
              </a:rPr>
              <a:t>là chứng từ kế toán, sổ kế toán, báo cáo tài chính, báo cáo kế toán quản trị, báo cáo kiểm toán, báo cáo kiểm tra kế toán và tài liệu khác có liên quan đến kế toán</a:t>
            </a:r>
            <a:r>
              <a:rPr lang="nl-NL"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4148765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0537"/>
            <a:ext cx="9144000" cy="5876925"/>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4. Nhiệm vụ kế toán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Thu </a:t>
            </a:r>
            <a:r>
              <a:rPr lang="nl-NL" sz="2200" b="1" kern="0">
                <a:solidFill>
                  <a:srgbClr val="FF0066"/>
                </a:solidFill>
                <a:latin typeface="Arial" charset="0"/>
              </a:rPr>
              <a:t>thập, xử lý thông tin, số liệu </a:t>
            </a:r>
            <a:r>
              <a:rPr lang="nl-NL" sz="2200" b="1" kern="0">
                <a:solidFill>
                  <a:srgbClr val="0000FF"/>
                </a:solidFill>
                <a:latin typeface="Arial" charset="0"/>
              </a:rPr>
              <a:t>kế toán theo đối tượng và nội dung công việc kế toán, theo chuẩn mực kế toán và chế độ kế </a:t>
            </a:r>
            <a:r>
              <a:rPr lang="nl-NL"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Kiểm </a:t>
            </a:r>
            <a:r>
              <a:rPr lang="nl-NL" sz="2200" b="1" kern="0">
                <a:solidFill>
                  <a:srgbClr val="FF0066"/>
                </a:solidFill>
                <a:latin typeface="Arial" charset="0"/>
              </a:rPr>
              <a:t>tra, giám sát </a:t>
            </a:r>
            <a:r>
              <a:rPr lang="nl-NL" sz="2200" b="1" kern="0">
                <a:solidFill>
                  <a:srgbClr val="0000FF"/>
                </a:solidFill>
                <a:latin typeface="Arial" charset="0"/>
              </a:rPr>
              <a:t>các khoản thu, chi tài chính, nghĩa vụ thu, nộp, thanh toán nợ; kiểm tra việc quản lý, sử dụng tài sản và nguồn hình thành tài sản; phát hiện và ngăn ngừa các hành vi vi phạm pháp luật về tài chính, kế </a:t>
            </a:r>
            <a:r>
              <a:rPr lang="nl-NL"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Phân </a:t>
            </a:r>
            <a:r>
              <a:rPr lang="nl-NL" sz="2200" b="1" kern="0">
                <a:solidFill>
                  <a:srgbClr val="FF0066"/>
                </a:solidFill>
                <a:latin typeface="Arial" charset="0"/>
              </a:rPr>
              <a:t>tích thông tin, số liệu </a:t>
            </a:r>
            <a:r>
              <a:rPr lang="nl-NL" sz="2200" b="1" kern="0">
                <a:solidFill>
                  <a:srgbClr val="0000FF"/>
                </a:solidFill>
                <a:latin typeface="Arial" charset="0"/>
              </a:rPr>
              <a:t>kế toán; tham mưu, đề xuất các giải pháp phục vụ yêu cầu quản trị và quyết định kinh tế, tài chính của đơn vị kế </a:t>
            </a:r>
            <a:r>
              <a:rPr lang="nl-NL"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nl-NL" sz="2200" b="1" kern="0" smtClean="0">
                <a:solidFill>
                  <a:srgbClr val="FF0066"/>
                </a:solidFill>
                <a:latin typeface="Arial" charset="0"/>
              </a:rPr>
              <a:t>Cung </a:t>
            </a:r>
            <a:r>
              <a:rPr lang="nl-NL" sz="2200" b="1" kern="0">
                <a:solidFill>
                  <a:srgbClr val="FF0066"/>
                </a:solidFill>
                <a:latin typeface="Arial" charset="0"/>
              </a:rPr>
              <a:t>cấp thông tin, số liệu kế toán </a:t>
            </a:r>
            <a:r>
              <a:rPr lang="nl-NL" sz="2200" b="1" kern="0">
                <a:solidFill>
                  <a:srgbClr val="0000FF"/>
                </a:solidFill>
                <a:latin typeface="Arial" charset="0"/>
              </a:rPr>
              <a:t>theo quy định của pháp luật</a:t>
            </a:r>
            <a:r>
              <a:rPr lang="nl-NL"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2950595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4479280"/>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8. Đối tượng kế toán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nl-NL" sz="2100" b="1" kern="0" smtClean="0">
                <a:solidFill>
                  <a:srgbClr val="0000FF"/>
                </a:solidFill>
                <a:latin typeface="Arial" charset="0"/>
              </a:rPr>
              <a:t>Đối </a:t>
            </a:r>
            <a:r>
              <a:rPr lang="nl-NL" sz="2100" b="1" kern="0">
                <a:solidFill>
                  <a:srgbClr val="0000FF"/>
                </a:solidFill>
                <a:latin typeface="Arial" charset="0"/>
              </a:rPr>
              <a:t>tượng kế toán thuộc hoạt động thu, chi ngân sách nhà nước, hành chính, sự nghiệp; hoạt động của đơn vị, tổ chức sử dụng ngân sách nhà nước </a:t>
            </a:r>
            <a:r>
              <a:rPr lang="nl-NL" sz="2100" b="1" kern="0" smtClean="0">
                <a:solidFill>
                  <a:srgbClr val="0000FF"/>
                </a:solidFill>
                <a:latin typeface="Arial" charset="0"/>
              </a:rPr>
              <a:t>gồm:</a:t>
            </a:r>
          </a:p>
          <a:p>
            <a:pPr indent="-457200" algn="just" eaLnBrk="1" hangingPunct="1">
              <a:lnSpc>
                <a:spcPct val="108000"/>
              </a:lnSpc>
              <a:spcBef>
                <a:spcPts val="800"/>
              </a:spcBef>
              <a:spcAft>
                <a:spcPts val="0"/>
              </a:spcAft>
              <a:buClr>
                <a:srgbClr val="FF0000"/>
              </a:buClr>
              <a:buFont typeface="+mj-lt"/>
              <a:buAutoNum type="alphaLcParenR"/>
              <a:defRPr/>
            </a:pPr>
            <a:r>
              <a:rPr lang="nl-NL" sz="2100" b="1" kern="0" smtClean="0">
                <a:solidFill>
                  <a:srgbClr val="0000FF"/>
                </a:solidFill>
                <a:latin typeface="Arial" charset="0"/>
              </a:rPr>
              <a:t>Tiền</a:t>
            </a:r>
            <a:r>
              <a:rPr lang="nl-NL" sz="2100" b="1" kern="0">
                <a:solidFill>
                  <a:srgbClr val="0000FF"/>
                </a:solidFill>
                <a:latin typeface="Arial" charset="0"/>
              </a:rPr>
              <a:t>, vật tư và tài sản cố </a:t>
            </a:r>
            <a:r>
              <a:rPr lang="nl-NL" sz="2100" b="1" kern="0" smtClean="0">
                <a:solidFill>
                  <a:srgbClr val="0000FF"/>
                </a:solidFill>
                <a:latin typeface="Arial" charset="0"/>
              </a:rPr>
              <a:t>định;</a:t>
            </a:r>
          </a:p>
          <a:p>
            <a:pPr indent="-457200" algn="just" eaLnBrk="1" hangingPunct="1">
              <a:lnSpc>
                <a:spcPct val="108000"/>
              </a:lnSpc>
              <a:spcBef>
                <a:spcPts val="800"/>
              </a:spcBef>
              <a:spcAft>
                <a:spcPts val="0"/>
              </a:spcAft>
              <a:buClr>
                <a:srgbClr val="FF0000"/>
              </a:buClr>
              <a:buFont typeface="+mj-lt"/>
              <a:buAutoNum type="alphaLcParenR"/>
              <a:defRPr/>
            </a:pPr>
            <a:r>
              <a:rPr lang="nl-NL" sz="2100" b="1" kern="0" smtClean="0">
                <a:solidFill>
                  <a:srgbClr val="0000FF"/>
                </a:solidFill>
                <a:latin typeface="Arial" charset="0"/>
              </a:rPr>
              <a:t>Nguồn </a:t>
            </a:r>
            <a:r>
              <a:rPr lang="nl-NL" sz="2100" b="1" kern="0">
                <a:solidFill>
                  <a:srgbClr val="0000FF"/>
                </a:solidFill>
                <a:latin typeface="Arial" charset="0"/>
              </a:rPr>
              <a:t>kinh phí, </a:t>
            </a:r>
            <a:r>
              <a:rPr lang="nl-NL" sz="2100" b="1" kern="0" smtClean="0">
                <a:solidFill>
                  <a:srgbClr val="0000FF"/>
                </a:solidFill>
                <a:latin typeface="Arial" charset="0"/>
              </a:rPr>
              <a:t>quỹ;</a:t>
            </a:r>
          </a:p>
          <a:p>
            <a:pPr indent="-457200" algn="just" eaLnBrk="1" hangingPunct="1">
              <a:lnSpc>
                <a:spcPct val="108000"/>
              </a:lnSpc>
              <a:spcBef>
                <a:spcPts val="800"/>
              </a:spcBef>
              <a:spcAft>
                <a:spcPts val="0"/>
              </a:spcAft>
              <a:buClr>
                <a:srgbClr val="FF0000"/>
              </a:buClr>
              <a:buFont typeface="+mj-lt"/>
              <a:buAutoNum type="alphaLcParenR"/>
              <a:defRPr/>
            </a:pPr>
            <a:r>
              <a:rPr lang="nl-NL" sz="2100" b="1" kern="0" smtClean="0">
                <a:solidFill>
                  <a:srgbClr val="0000FF"/>
                </a:solidFill>
                <a:latin typeface="Arial" charset="0"/>
              </a:rPr>
              <a:t>Các </a:t>
            </a:r>
            <a:r>
              <a:rPr lang="nl-NL" sz="2100" b="1" kern="0">
                <a:solidFill>
                  <a:srgbClr val="0000FF"/>
                </a:solidFill>
                <a:latin typeface="Arial" charset="0"/>
              </a:rPr>
              <a:t>khoản thanh toán trong và ngoài đơn vị kế </a:t>
            </a:r>
            <a:r>
              <a:rPr lang="nl-NL" sz="2100" b="1" kern="0" smtClean="0">
                <a:solidFill>
                  <a:srgbClr val="0000FF"/>
                </a:solidFill>
                <a:latin typeface="Arial" charset="0"/>
              </a:rPr>
              <a:t>toán;</a:t>
            </a:r>
          </a:p>
          <a:p>
            <a:pPr indent="-457200" algn="just" eaLnBrk="1" hangingPunct="1">
              <a:lnSpc>
                <a:spcPct val="108000"/>
              </a:lnSpc>
              <a:spcBef>
                <a:spcPts val="800"/>
              </a:spcBef>
              <a:spcAft>
                <a:spcPts val="0"/>
              </a:spcAft>
              <a:buClr>
                <a:srgbClr val="FF0000"/>
              </a:buClr>
              <a:buFont typeface="+mj-lt"/>
              <a:buAutoNum type="alphaLcParenR"/>
              <a:defRPr/>
            </a:pPr>
            <a:r>
              <a:rPr lang="nl-NL" sz="2100" b="1" kern="0" smtClean="0">
                <a:solidFill>
                  <a:srgbClr val="0000FF"/>
                </a:solidFill>
                <a:latin typeface="Arial" charset="0"/>
              </a:rPr>
              <a:t>Thu</a:t>
            </a:r>
            <a:r>
              <a:rPr lang="nl-NL" sz="2100" b="1" kern="0">
                <a:solidFill>
                  <a:srgbClr val="0000FF"/>
                </a:solidFill>
                <a:latin typeface="Arial" charset="0"/>
              </a:rPr>
              <a:t>, chi và xử lý chênh lệch thu, chi hoạt </a:t>
            </a:r>
            <a:r>
              <a:rPr lang="nl-NL" sz="2100" b="1" kern="0" smtClean="0">
                <a:solidFill>
                  <a:srgbClr val="0000FF"/>
                </a:solidFill>
                <a:latin typeface="Arial" charset="0"/>
              </a:rPr>
              <a:t>động;</a:t>
            </a:r>
          </a:p>
          <a:p>
            <a:pPr marL="114300" indent="0" algn="just" eaLnBrk="1" hangingPunct="1">
              <a:lnSpc>
                <a:spcPct val="108000"/>
              </a:lnSpc>
              <a:spcBef>
                <a:spcPts val="800"/>
              </a:spcBef>
              <a:spcAft>
                <a:spcPts val="0"/>
              </a:spcAft>
              <a:buClr>
                <a:srgbClr val="FF0000"/>
              </a:buClr>
              <a:buNone/>
              <a:defRPr/>
            </a:pPr>
            <a:r>
              <a:rPr lang="nl-NL" sz="2100" b="1" kern="0">
                <a:solidFill>
                  <a:srgbClr val="FF0000"/>
                </a:solidFill>
                <a:latin typeface="Arial" charset="0"/>
              </a:rPr>
              <a:t>đ</a:t>
            </a:r>
            <a:r>
              <a:rPr lang="nl-NL" sz="2100" b="1" kern="0" smtClean="0">
                <a:solidFill>
                  <a:srgbClr val="FF0000"/>
                </a:solidFill>
                <a:latin typeface="Arial" charset="0"/>
              </a:rPr>
              <a:t>)</a:t>
            </a:r>
            <a:r>
              <a:rPr lang="nl-NL" sz="2100" b="1" kern="0" smtClean="0">
                <a:solidFill>
                  <a:srgbClr val="0000FF"/>
                </a:solidFill>
                <a:latin typeface="Arial" charset="0"/>
              </a:rPr>
              <a:t>   Thu</a:t>
            </a:r>
            <a:r>
              <a:rPr lang="nl-NL" sz="2100" b="1" kern="0">
                <a:solidFill>
                  <a:srgbClr val="0000FF"/>
                </a:solidFill>
                <a:latin typeface="Arial" charset="0"/>
              </a:rPr>
              <a:t>, chi và kết dư ngân sách nhà </a:t>
            </a:r>
            <a:r>
              <a:rPr lang="nl-NL" sz="2100" b="1" kern="0" smtClean="0">
                <a:solidFill>
                  <a:srgbClr val="0000FF"/>
                </a:solidFill>
                <a:latin typeface="Arial" charset="0"/>
              </a:rPr>
              <a:t>nước;</a:t>
            </a:r>
          </a:p>
          <a:p>
            <a:pPr indent="-457200" algn="just" eaLnBrk="1" hangingPunct="1">
              <a:lnSpc>
                <a:spcPct val="108000"/>
              </a:lnSpc>
              <a:spcBef>
                <a:spcPts val="800"/>
              </a:spcBef>
              <a:spcAft>
                <a:spcPts val="0"/>
              </a:spcAft>
              <a:buClr>
                <a:srgbClr val="FF0000"/>
              </a:buClr>
              <a:buFont typeface="+mj-lt"/>
              <a:buAutoNum type="alphaLcParenR" startAt="5"/>
              <a:defRPr/>
            </a:pPr>
            <a:r>
              <a:rPr lang="nl-NL" sz="2100" b="1" kern="0" smtClean="0">
                <a:solidFill>
                  <a:srgbClr val="0000FF"/>
                </a:solidFill>
                <a:latin typeface="Arial" charset="0"/>
              </a:rPr>
              <a:t>Đầu </a:t>
            </a:r>
            <a:r>
              <a:rPr lang="nl-NL" sz="2100" b="1" kern="0">
                <a:solidFill>
                  <a:srgbClr val="0000FF"/>
                </a:solidFill>
                <a:latin typeface="Arial" charset="0"/>
              </a:rPr>
              <a:t>tư tài chính, tín dụng nhà </a:t>
            </a:r>
            <a:r>
              <a:rPr lang="nl-NL" sz="2100" b="1" kern="0" smtClean="0">
                <a:solidFill>
                  <a:srgbClr val="0000FF"/>
                </a:solidFill>
                <a:latin typeface="Arial" charset="0"/>
              </a:rPr>
              <a:t>nước;</a:t>
            </a:r>
          </a:p>
          <a:p>
            <a:pPr indent="-457200" algn="just" eaLnBrk="1" hangingPunct="1">
              <a:lnSpc>
                <a:spcPct val="108000"/>
              </a:lnSpc>
              <a:spcBef>
                <a:spcPts val="800"/>
              </a:spcBef>
              <a:spcAft>
                <a:spcPts val="0"/>
              </a:spcAft>
              <a:buClr>
                <a:srgbClr val="FF0000"/>
              </a:buClr>
              <a:buFont typeface="+mj-lt"/>
              <a:buAutoNum type="alphaLcParenR" startAt="7"/>
              <a:defRPr/>
            </a:pPr>
            <a:r>
              <a:rPr lang="nl-NL" sz="2100" b="1" kern="0" smtClean="0">
                <a:solidFill>
                  <a:srgbClr val="FF0066"/>
                </a:solidFill>
                <a:latin typeface="Arial" charset="0"/>
              </a:rPr>
              <a:t>Nợ </a:t>
            </a:r>
            <a:r>
              <a:rPr lang="nl-NL" sz="2100" b="1" kern="0">
                <a:solidFill>
                  <a:srgbClr val="FF0066"/>
                </a:solidFill>
                <a:latin typeface="Arial" charset="0"/>
              </a:rPr>
              <a:t>và xử lý nợ </a:t>
            </a:r>
            <a:r>
              <a:rPr lang="nl-NL" sz="2100" b="1" kern="0" smtClean="0">
                <a:solidFill>
                  <a:srgbClr val="FF0066"/>
                </a:solidFill>
                <a:latin typeface="Arial" charset="0"/>
              </a:rPr>
              <a:t>công;</a:t>
            </a:r>
          </a:p>
          <a:p>
            <a:pPr indent="-457200" algn="just" eaLnBrk="1" hangingPunct="1">
              <a:lnSpc>
                <a:spcPct val="108000"/>
              </a:lnSpc>
              <a:spcBef>
                <a:spcPts val="800"/>
              </a:spcBef>
              <a:spcAft>
                <a:spcPts val="0"/>
              </a:spcAft>
              <a:buClr>
                <a:srgbClr val="FF0000"/>
              </a:buClr>
              <a:buFont typeface="+mj-lt"/>
              <a:buAutoNum type="alphaLcParenR" startAt="7"/>
              <a:defRPr/>
            </a:pPr>
            <a:r>
              <a:rPr lang="nl-NL" sz="2100" b="1" kern="0" smtClean="0">
                <a:solidFill>
                  <a:srgbClr val="FF0066"/>
                </a:solidFill>
                <a:latin typeface="Arial" charset="0"/>
              </a:rPr>
              <a:t>Tài </a:t>
            </a:r>
            <a:r>
              <a:rPr lang="nl-NL" sz="2100" b="1" kern="0">
                <a:solidFill>
                  <a:srgbClr val="FF0066"/>
                </a:solidFill>
                <a:latin typeface="Arial" charset="0"/>
              </a:rPr>
              <a:t>sản </a:t>
            </a:r>
            <a:r>
              <a:rPr lang="nl-NL" sz="2100" b="1" kern="0" smtClean="0">
                <a:solidFill>
                  <a:srgbClr val="FF0066"/>
                </a:solidFill>
                <a:latin typeface="Arial" charset="0"/>
              </a:rPr>
              <a:t>công;</a:t>
            </a:r>
          </a:p>
          <a:p>
            <a:pPr indent="-457200" algn="just" eaLnBrk="1" hangingPunct="1">
              <a:lnSpc>
                <a:spcPct val="108000"/>
              </a:lnSpc>
              <a:spcBef>
                <a:spcPts val="800"/>
              </a:spcBef>
              <a:spcAft>
                <a:spcPts val="0"/>
              </a:spcAft>
              <a:buClr>
                <a:srgbClr val="FF0000"/>
              </a:buClr>
              <a:buFont typeface="+mj-lt"/>
              <a:buAutoNum type="alphaLcParenR" startAt="7"/>
              <a:defRPr/>
            </a:pPr>
            <a:r>
              <a:rPr lang="nl-NL" sz="2100" b="1" kern="0" smtClean="0">
                <a:solidFill>
                  <a:srgbClr val="0000FF"/>
                </a:solidFill>
                <a:latin typeface="Arial" charset="0"/>
              </a:rPr>
              <a:t>Tài </a:t>
            </a:r>
            <a:r>
              <a:rPr lang="nl-NL" sz="2100" b="1" kern="0">
                <a:solidFill>
                  <a:srgbClr val="0000FF"/>
                </a:solidFill>
                <a:latin typeface="Arial" charset="0"/>
              </a:rPr>
              <a:t>sản, các khoản phải thu, nghĩa vụ phải trả khác có liên quan đến đơn vị kế toán</a:t>
            </a:r>
            <a:r>
              <a:rPr lang="nl-NL"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2053777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13. Các hành vi bị nghiêm cấm</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Giả </a:t>
            </a:r>
            <a:r>
              <a:rPr lang="nl-NL" sz="2100" b="1" kern="0">
                <a:solidFill>
                  <a:srgbClr val="FF0066"/>
                </a:solidFill>
                <a:latin typeface="Arial" charset="0"/>
              </a:rPr>
              <a:t>mạo, khai man </a:t>
            </a:r>
            <a:r>
              <a:rPr lang="nl-NL" sz="2100" b="1" kern="0">
                <a:solidFill>
                  <a:srgbClr val="0000FF"/>
                </a:solidFill>
                <a:latin typeface="Arial" charset="0"/>
              </a:rPr>
              <a:t>hoặc thỏa thuận, ép buộc người khác giả mạo, khai man, tẩy xóa chứng từ kế toán hoặc tài liệu kế toán </a:t>
            </a:r>
            <a:r>
              <a:rPr lang="nl-NL" sz="2100" b="1" kern="0" smtClean="0">
                <a:solidFill>
                  <a:srgbClr val="0000FF"/>
                </a:solidFill>
                <a:latin typeface="Arial" charset="0"/>
              </a:rPr>
              <a:t>khác.</a:t>
            </a:r>
          </a:p>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Cố </a:t>
            </a:r>
            <a:r>
              <a:rPr lang="nl-NL" sz="2100" b="1" kern="0">
                <a:solidFill>
                  <a:srgbClr val="FF0066"/>
                </a:solidFill>
                <a:latin typeface="Arial" charset="0"/>
              </a:rPr>
              <a:t>ý, thỏa thuận hoặc ép buộc </a:t>
            </a:r>
            <a:r>
              <a:rPr lang="nl-NL" sz="2100" b="1" kern="0">
                <a:solidFill>
                  <a:srgbClr val="0000FF"/>
                </a:solidFill>
                <a:latin typeface="Arial" charset="0"/>
              </a:rPr>
              <a:t>người khác cung cấp, xác nhận thông tin, số liệu kế toán sai sự </a:t>
            </a:r>
            <a:r>
              <a:rPr lang="nl-NL" sz="2100" b="1" kern="0" smtClean="0">
                <a:solidFill>
                  <a:srgbClr val="0000FF"/>
                </a:solidFill>
                <a:latin typeface="Arial" charset="0"/>
              </a:rPr>
              <a:t>thật.</a:t>
            </a:r>
          </a:p>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Để </a:t>
            </a:r>
            <a:r>
              <a:rPr lang="nl-NL" sz="2100" b="1" kern="0">
                <a:solidFill>
                  <a:srgbClr val="FF0066"/>
                </a:solidFill>
                <a:latin typeface="Arial" charset="0"/>
              </a:rPr>
              <a:t>ngoài sổ kế toán </a:t>
            </a:r>
            <a:r>
              <a:rPr lang="nl-NL" sz="2100" b="1" kern="0">
                <a:solidFill>
                  <a:srgbClr val="0000FF"/>
                </a:solidFill>
                <a:latin typeface="Arial" charset="0"/>
              </a:rPr>
              <a:t>tài sản, nợ phải trả của đơn vị kế toán hoặc có liên quan đến đơn vị kế </a:t>
            </a:r>
            <a:r>
              <a:rPr lang="nl-NL" sz="2100" b="1" kern="0" smtClean="0">
                <a:solidFill>
                  <a:srgbClr val="0000FF"/>
                </a:solidFill>
                <a:latin typeface="Arial" charset="0"/>
              </a:rPr>
              <a:t>toán.</a:t>
            </a:r>
          </a:p>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Hủy </a:t>
            </a:r>
            <a:r>
              <a:rPr lang="nl-NL" sz="2100" b="1" kern="0">
                <a:solidFill>
                  <a:srgbClr val="FF0066"/>
                </a:solidFill>
                <a:latin typeface="Arial" charset="0"/>
              </a:rPr>
              <a:t>bỏ hoặc cố ý làm hư hỏng tài liệu </a:t>
            </a:r>
            <a:r>
              <a:rPr lang="nl-NL" sz="2100" b="1" kern="0">
                <a:solidFill>
                  <a:srgbClr val="0000FF"/>
                </a:solidFill>
                <a:latin typeface="Arial" charset="0"/>
              </a:rPr>
              <a:t>kế toán trước khi kết thúc thời hạn lưu trữ quy định tại Điều 41 của Luật </a:t>
            </a:r>
            <a:r>
              <a:rPr lang="nl-NL" sz="21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Ban </a:t>
            </a:r>
            <a:r>
              <a:rPr lang="nl-NL" sz="2100" b="1" kern="0">
                <a:solidFill>
                  <a:srgbClr val="FF0066"/>
                </a:solidFill>
                <a:latin typeface="Arial" charset="0"/>
              </a:rPr>
              <a:t>hành, công bố </a:t>
            </a:r>
            <a:r>
              <a:rPr lang="nl-NL" sz="2100" b="1" kern="0">
                <a:solidFill>
                  <a:srgbClr val="0000FF"/>
                </a:solidFill>
                <a:latin typeface="Arial" charset="0"/>
              </a:rPr>
              <a:t>chuẩn mực kế toán, chế độ kế toán </a:t>
            </a:r>
            <a:r>
              <a:rPr lang="nl-NL" sz="2100" b="1" kern="0">
                <a:solidFill>
                  <a:srgbClr val="FF0066"/>
                </a:solidFill>
                <a:latin typeface="Arial" charset="0"/>
              </a:rPr>
              <a:t>không đúng thẩm </a:t>
            </a:r>
            <a:r>
              <a:rPr lang="nl-NL" sz="2100" b="1" kern="0" smtClean="0">
                <a:solidFill>
                  <a:srgbClr val="FF0066"/>
                </a:solidFill>
                <a:latin typeface="Arial" charset="0"/>
              </a:rPr>
              <a:t>quyền.</a:t>
            </a:r>
          </a:p>
          <a:p>
            <a:pPr indent="-457200" algn="just" eaLnBrk="1" hangingPunct="1">
              <a:lnSpc>
                <a:spcPct val="110000"/>
              </a:lnSpc>
              <a:spcBef>
                <a:spcPts val="1000"/>
              </a:spcBef>
              <a:spcAft>
                <a:spcPts val="0"/>
              </a:spcAft>
              <a:buClr>
                <a:srgbClr val="FF0000"/>
              </a:buClr>
              <a:buFont typeface="+mj-lt"/>
              <a:buAutoNum type="arabicPeriod"/>
              <a:defRPr/>
            </a:pPr>
            <a:r>
              <a:rPr lang="nl-NL" sz="2100" b="1" kern="0" smtClean="0">
                <a:solidFill>
                  <a:srgbClr val="FF0066"/>
                </a:solidFill>
                <a:latin typeface="Arial" charset="0"/>
              </a:rPr>
              <a:t>Mua </a:t>
            </a:r>
            <a:r>
              <a:rPr lang="nl-NL" sz="2100" b="1" kern="0">
                <a:solidFill>
                  <a:srgbClr val="FF0066"/>
                </a:solidFill>
                <a:latin typeface="Arial" charset="0"/>
              </a:rPr>
              <a:t>chuộc, đe dọa, trù dập, ép buộc người làm kế toán </a:t>
            </a:r>
            <a:r>
              <a:rPr lang="nl-NL" sz="2100" b="1" kern="0">
                <a:solidFill>
                  <a:srgbClr val="0000FF"/>
                </a:solidFill>
                <a:latin typeface="Arial" charset="0"/>
              </a:rPr>
              <a:t>thực hiện công việc kế toán không đúng với quy định của Luật này</a:t>
            </a:r>
            <a:r>
              <a:rPr lang="nl-NL"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130375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13. Các hành vi bị nghiêm cấm</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8"/>
              <a:defRPr/>
            </a:pPr>
            <a:r>
              <a:rPr lang="nl-NL" sz="2100" b="1" kern="0" smtClean="0">
                <a:solidFill>
                  <a:srgbClr val="0000FF"/>
                </a:solidFill>
                <a:latin typeface="Arial" charset="0"/>
              </a:rPr>
              <a:t>Bố </a:t>
            </a:r>
            <a:r>
              <a:rPr lang="nl-NL" sz="2100" b="1" kern="0">
                <a:solidFill>
                  <a:srgbClr val="0000FF"/>
                </a:solidFill>
                <a:latin typeface="Arial" charset="0"/>
              </a:rPr>
              <a:t>trí hoặc thuê người làm kế toán, người làm kế toán trưởng </a:t>
            </a:r>
            <a:r>
              <a:rPr lang="nl-NL" sz="2100" b="1" kern="0">
                <a:solidFill>
                  <a:srgbClr val="FF0066"/>
                </a:solidFill>
                <a:latin typeface="Arial" charset="0"/>
              </a:rPr>
              <a:t>không đủ tiêu chuẩn</a:t>
            </a:r>
            <a:r>
              <a:rPr lang="nl-NL" sz="2100" b="1" kern="0">
                <a:solidFill>
                  <a:srgbClr val="0000FF"/>
                </a:solidFill>
                <a:latin typeface="Arial" charset="0"/>
              </a:rPr>
              <a:t>, điều kiện quy định tại Điều 51 và Điều 54 của Luật </a:t>
            </a:r>
            <a:r>
              <a:rPr lang="nl-NL" sz="2100" b="1" kern="0" smtClean="0">
                <a:solidFill>
                  <a:srgbClr val="0000FF"/>
                </a:solidFill>
                <a:latin typeface="Arial" charset="0"/>
              </a:rPr>
              <a:t>này.</a:t>
            </a:r>
          </a:p>
          <a:p>
            <a:pPr indent="-457200" algn="just" eaLnBrk="1" hangingPunct="1">
              <a:lnSpc>
                <a:spcPct val="114000"/>
              </a:lnSpc>
              <a:spcBef>
                <a:spcPts val="1200"/>
              </a:spcBef>
              <a:spcAft>
                <a:spcPts val="0"/>
              </a:spcAft>
              <a:buClr>
                <a:srgbClr val="FF0000"/>
              </a:buClr>
              <a:buFont typeface="+mj-lt"/>
              <a:buAutoNum type="arabicPeriod" startAt="8"/>
              <a:defRPr/>
            </a:pPr>
            <a:r>
              <a:rPr lang="nl-NL" sz="2100" b="1" kern="0" smtClean="0">
                <a:solidFill>
                  <a:srgbClr val="0000FF"/>
                </a:solidFill>
                <a:latin typeface="Arial" charset="0"/>
              </a:rPr>
              <a:t>Thuê</a:t>
            </a:r>
            <a:r>
              <a:rPr lang="nl-NL" sz="2100" b="1" kern="0">
                <a:solidFill>
                  <a:srgbClr val="0000FF"/>
                </a:solidFill>
                <a:latin typeface="Arial" charset="0"/>
              </a:rPr>
              <a:t>, mượn, cho thuê, </a:t>
            </a:r>
            <a:r>
              <a:rPr lang="nl-NL" sz="2100" b="1" kern="0">
                <a:solidFill>
                  <a:srgbClr val="FF0066"/>
                </a:solidFill>
                <a:latin typeface="Arial" charset="0"/>
              </a:rPr>
              <a:t>cho mượn chứng chỉ kế toán viên</a:t>
            </a:r>
            <a:r>
              <a:rPr lang="nl-NL" sz="2100" b="1" kern="0">
                <a:solidFill>
                  <a:srgbClr val="0000FF"/>
                </a:solidFill>
                <a:latin typeface="Arial" charset="0"/>
              </a:rPr>
              <a:t>, </a:t>
            </a:r>
            <a:r>
              <a:rPr lang="nl-NL" sz="2100" b="1" kern="0" smtClean="0">
                <a:solidFill>
                  <a:srgbClr val="0000FF"/>
                </a:solidFill>
                <a:latin typeface="Arial" charset="0"/>
              </a:rPr>
              <a:t/>
            </a:r>
            <a:br>
              <a:rPr lang="nl-NL" sz="2100" b="1" kern="0" smtClean="0">
                <a:solidFill>
                  <a:srgbClr val="0000FF"/>
                </a:solidFill>
                <a:latin typeface="Arial" charset="0"/>
              </a:rPr>
            </a:br>
            <a:r>
              <a:rPr lang="nl-NL" sz="2100" b="1" kern="0" smtClean="0">
                <a:solidFill>
                  <a:srgbClr val="0000FF"/>
                </a:solidFill>
                <a:latin typeface="Arial" charset="0"/>
              </a:rPr>
              <a:t>Giấy </a:t>
            </a:r>
            <a:r>
              <a:rPr lang="nl-NL" sz="2100" b="1" kern="0">
                <a:solidFill>
                  <a:srgbClr val="0000FF"/>
                </a:solidFill>
                <a:latin typeface="Arial" charset="0"/>
              </a:rPr>
              <a:t>chứng nhận đăng ký hành nghề dịch vụ kế toán dưới mọi hình </a:t>
            </a:r>
            <a:r>
              <a:rPr lang="nl-NL" sz="2100" b="1" kern="0" smtClean="0">
                <a:solidFill>
                  <a:srgbClr val="0000FF"/>
                </a:solidFill>
                <a:latin typeface="Arial" charset="0"/>
              </a:rPr>
              <a:t>thức.</a:t>
            </a:r>
          </a:p>
          <a:p>
            <a:pPr indent="-457200" algn="just" eaLnBrk="1" hangingPunct="1">
              <a:lnSpc>
                <a:spcPct val="114000"/>
              </a:lnSpc>
              <a:spcBef>
                <a:spcPts val="1200"/>
              </a:spcBef>
              <a:spcAft>
                <a:spcPts val="0"/>
              </a:spcAft>
              <a:buClr>
                <a:srgbClr val="FF0000"/>
              </a:buClr>
              <a:buFont typeface="+mj-lt"/>
              <a:buAutoNum type="arabicPeriod" startAt="8"/>
              <a:defRPr/>
            </a:pPr>
            <a:r>
              <a:rPr lang="nl-NL" sz="2100" b="1" kern="0" smtClean="0">
                <a:solidFill>
                  <a:srgbClr val="FF0066"/>
                </a:solidFill>
                <a:latin typeface="Arial" charset="0"/>
              </a:rPr>
              <a:t>Lập </a:t>
            </a:r>
            <a:r>
              <a:rPr lang="nl-NL" sz="2100" b="1" kern="0">
                <a:solidFill>
                  <a:srgbClr val="FF0066"/>
                </a:solidFill>
                <a:latin typeface="Arial" charset="0"/>
              </a:rPr>
              <a:t>hai hệ thống sổ kế toán tài chính </a:t>
            </a:r>
            <a:r>
              <a:rPr lang="nl-NL" sz="2100" b="1" kern="0">
                <a:solidFill>
                  <a:srgbClr val="0000FF"/>
                </a:solidFill>
                <a:latin typeface="Arial" charset="0"/>
              </a:rPr>
              <a:t>trở lên hoặc cung cấp, công bố các báo cáo tài chính có số liệu không đồng nhất trong cùng một kỳ kế </a:t>
            </a:r>
            <a:r>
              <a:rPr lang="nl-NL"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8"/>
              <a:defRPr/>
            </a:pPr>
            <a:r>
              <a:rPr lang="nl-NL" sz="2100" b="1" kern="0" smtClean="0">
                <a:solidFill>
                  <a:srgbClr val="0000FF"/>
                </a:solidFill>
                <a:latin typeface="Arial" charset="0"/>
              </a:rPr>
              <a:t>Kinh </a:t>
            </a:r>
            <a:r>
              <a:rPr lang="nl-NL" sz="2100" b="1" kern="0">
                <a:solidFill>
                  <a:srgbClr val="0000FF"/>
                </a:solidFill>
                <a:latin typeface="Arial" charset="0"/>
              </a:rPr>
              <a:t>doanh dịch vụ kế toán khi chưa được cấp Giấy chứng nhận đủ điều kiện kinh doanh dịch vụ kế toán hoặc hành nghề dịch vụ kế toán khi không bảo đảm điều kiện quy định của </a:t>
            </a:r>
            <a:r>
              <a:rPr lang="nl-NL" sz="2100" b="1" kern="0" smtClean="0">
                <a:solidFill>
                  <a:srgbClr val="0000FF"/>
                </a:solidFill>
                <a:latin typeface="Arial" charset="0"/>
              </a:rPr>
              <a:t/>
            </a:r>
            <a:br>
              <a:rPr lang="nl-NL" sz="2100" b="1" kern="0" smtClean="0">
                <a:solidFill>
                  <a:srgbClr val="0000FF"/>
                </a:solidFill>
                <a:latin typeface="Arial" charset="0"/>
              </a:rPr>
            </a:br>
            <a:r>
              <a:rPr lang="nl-NL" sz="2100" b="1" kern="0" smtClean="0">
                <a:solidFill>
                  <a:srgbClr val="0000FF"/>
                </a:solidFill>
                <a:latin typeface="Arial" charset="0"/>
              </a:rPr>
              <a:t>Luật </a:t>
            </a:r>
            <a:r>
              <a:rPr lang="nl-NL" sz="2100" b="1" kern="0">
                <a:solidFill>
                  <a:srgbClr val="0000FF"/>
                </a:solidFill>
                <a:latin typeface="Arial" charset="0"/>
              </a:rPr>
              <a:t>này</a:t>
            </a:r>
            <a:r>
              <a:rPr lang="nl-NL"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3947503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13. Các hành vi bị nghiêm cấm</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2"/>
              <a:defRPr/>
            </a:pPr>
            <a:r>
              <a:rPr lang="nl-NL" sz="2100" b="1" kern="0" smtClean="0">
                <a:solidFill>
                  <a:srgbClr val="0000FF"/>
                </a:solidFill>
                <a:latin typeface="Arial" charset="0"/>
              </a:rPr>
              <a:t>Sử </a:t>
            </a:r>
            <a:r>
              <a:rPr lang="nl-NL" sz="2100" b="1" kern="0">
                <a:solidFill>
                  <a:srgbClr val="0000FF"/>
                </a:solidFill>
                <a:latin typeface="Arial" charset="0"/>
              </a:rPr>
              <a:t>dụng cụm từ </a:t>
            </a:r>
            <a:r>
              <a:rPr lang="nl-NL" sz="2100" b="1" kern="0">
                <a:solidFill>
                  <a:srgbClr val="FF0066"/>
                </a:solidFill>
                <a:latin typeface="Arial" charset="0"/>
              </a:rPr>
              <a:t>“dịch vụ kế toán</a:t>
            </a:r>
            <a:r>
              <a:rPr lang="en-US" sz="2100" b="1" kern="0">
                <a:solidFill>
                  <a:srgbClr val="FF0066"/>
                </a:solidFill>
                <a:latin typeface="Arial" charset="0"/>
              </a:rPr>
              <a:t>”</a:t>
            </a:r>
            <a:r>
              <a:rPr lang="en-US" sz="2100" b="1" kern="0">
                <a:solidFill>
                  <a:srgbClr val="0000FF"/>
                </a:solidFill>
                <a:latin typeface="Arial" charset="0"/>
              </a:rPr>
              <a:t> </a:t>
            </a:r>
            <a:r>
              <a:rPr lang="nl-NL" sz="2100" b="1" kern="0">
                <a:solidFill>
                  <a:srgbClr val="0000FF"/>
                </a:solidFill>
                <a:latin typeface="Arial" charset="0"/>
              </a:rPr>
              <a:t>trong tên gọi của doanh nghiệp nếu đã quá 06 tháng kể từ ngày được cấp Giấy chứng nhận đăng ký doanh nghiệp mà vẫn không được cấp Giấy chứng nhận đủ điều kiện kinh doanh dịch vụ kế toán hoặc doanh nghiệp đã chấm dứt kinh doanh dịch vụ kế </a:t>
            </a:r>
            <a:r>
              <a:rPr lang="nl-NL"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12"/>
              <a:defRPr/>
            </a:pPr>
            <a:r>
              <a:rPr lang="nl-NL" sz="2100" b="1" kern="0" smtClean="0">
                <a:solidFill>
                  <a:srgbClr val="FF0066"/>
                </a:solidFill>
                <a:latin typeface="Arial" charset="0"/>
              </a:rPr>
              <a:t>Thuê </a:t>
            </a:r>
            <a:r>
              <a:rPr lang="nl-NL" sz="2100" b="1" kern="0">
                <a:solidFill>
                  <a:srgbClr val="FF0066"/>
                </a:solidFill>
                <a:latin typeface="Arial" charset="0"/>
              </a:rPr>
              <a:t>cá nhân, tổ chức không đủ điều kiện hành nghề</a:t>
            </a:r>
            <a:r>
              <a:rPr lang="nl-NL" sz="2100" b="1" kern="0">
                <a:solidFill>
                  <a:srgbClr val="0000FF"/>
                </a:solidFill>
                <a:latin typeface="Arial" charset="0"/>
              </a:rPr>
              <a:t>, điều kiện kinh doanh dịch vụ kế toán cung cấp dịch vụ kế toán cho đơn vị </a:t>
            </a:r>
            <a:r>
              <a:rPr lang="nl-NL" sz="2100" b="1" kern="0" smtClean="0">
                <a:solidFill>
                  <a:srgbClr val="0000FF"/>
                </a:solidFill>
                <a:latin typeface="Arial" charset="0"/>
              </a:rPr>
              <a:t>mình.</a:t>
            </a:r>
          </a:p>
          <a:p>
            <a:pPr indent="-457200" algn="just" eaLnBrk="1" hangingPunct="1">
              <a:lnSpc>
                <a:spcPct val="114000"/>
              </a:lnSpc>
              <a:spcBef>
                <a:spcPts val="1200"/>
              </a:spcBef>
              <a:spcAft>
                <a:spcPts val="0"/>
              </a:spcAft>
              <a:buClr>
                <a:srgbClr val="FF0000"/>
              </a:buClr>
              <a:buFont typeface="+mj-lt"/>
              <a:buAutoNum type="arabicPeriod" startAt="12"/>
              <a:defRPr/>
            </a:pPr>
            <a:r>
              <a:rPr lang="nl-NL" sz="2100" b="1" kern="0" smtClean="0">
                <a:solidFill>
                  <a:srgbClr val="0000FF"/>
                </a:solidFill>
                <a:latin typeface="Arial" charset="0"/>
              </a:rPr>
              <a:t>Kế </a:t>
            </a:r>
            <a:r>
              <a:rPr lang="nl-NL" sz="2100" b="1" kern="0">
                <a:solidFill>
                  <a:srgbClr val="0000FF"/>
                </a:solidFill>
                <a:latin typeface="Arial" charset="0"/>
              </a:rPr>
              <a:t>toán viên hành nghề và doanh nghiệp kinh doanh dịch vụ kế toán </a:t>
            </a:r>
            <a:r>
              <a:rPr lang="nl-NL" sz="2100" b="1" kern="0">
                <a:solidFill>
                  <a:srgbClr val="FF0066"/>
                </a:solidFill>
                <a:latin typeface="Arial" charset="0"/>
              </a:rPr>
              <a:t>thông đồng, móc nối với khách hàng </a:t>
            </a:r>
            <a:r>
              <a:rPr lang="nl-NL" sz="2100" b="1" kern="0">
                <a:solidFill>
                  <a:srgbClr val="0000FF"/>
                </a:solidFill>
                <a:latin typeface="Arial" charset="0"/>
              </a:rPr>
              <a:t>để cung cấp, xác nhận thông tin, số liệu kế toán sai sự </a:t>
            </a:r>
            <a:r>
              <a:rPr lang="nl-NL" sz="2100" b="1" kern="0" smtClean="0">
                <a:solidFill>
                  <a:srgbClr val="0000FF"/>
                </a:solidFill>
                <a:latin typeface="Arial" charset="0"/>
              </a:rPr>
              <a:t>thật.</a:t>
            </a:r>
          </a:p>
          <a:p>
            <a:pPr indent="-457200" algn="just" eaLnBrk="1" hangingPunct="1">
              <a:lnSpc>
                <a:spcPct val="114000"/>
              </a:lnSpc>
              <a:spcBef>
                <a:spcPts val="1200"/>
              </a:spcBef>
              <a:spcAft>
                <a:spcPts val="0"/>
              </a:spcAft>
              <a:buClr>
                <a:srgbClr val="FF0000"/>
              </a:buClr>
              <a:buFont typeface="+mj-lt"/>
              <a:buAutoNum type="arabicPeriod" startAt="12"/>
              <a:defRPr/>
            </a:pPr>
            <a:r>
              <a:rPr lang="nl-NL" sz="2100" b="1" kern="0" smtClean="0">
                <a:solidFill>
                  <a:srgbClr val="0000FF"/>
                </a:solidFill>
                <a:latin typeface="Arial" charset="0"/>
              </a:rPr>
              <a:t>Các </a:t>
            </a:r>
            <a:r>
              <a:rPr lang="nl-NL" sz="2100" b="1" kern="0">
                <a:solidFill>
                  <a:srgbClr val="0000FF"/>
                </a:solidFill>
                <a:latin typeface="Arial" charset="0"/>
              </a:rPr>
              <a:t>hành vi bị nghiêm cấm khác theo quy định của pháp luật về phòng, chống tham nhũng trong hoạt động kế toán</a:t>
            </a:r>
            <a:r>
              <a:rPr lang="nl-NL"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637361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581400" y="1219200"/>
            <a:ext cx="5421313" cy="5499585"/>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500"/>
              </a:spcBef>
              <a:spcAft>
                <a:spcPts val="0"/>
              </a:spcAft>
              <a:buClr>
                <a:srgbClr val="FF0000"/>
              </a:buClr>
              <a:buFont typeface="Wingdings" panose="05000000000000000000" pitchFamily="2" charset="2"/>
              <a:buChar char="Ø"/>
              <a:defRPr/>
            </a:pPr>
            <a:r>
              <a:rPr lang="pl-PL" sz="2500" b="1" kern="0" smtClean="0">
                <a:solidFill>
                  <a:srgbClr val="0000FF"/>
                </a:solidFill>
                <a:latin typeface="Arial" charset="0"/>
              </a:rPr>
              <a:t>Ngày </a:t>
            </a:r>
            <a:r>
              <a:rPr lang="en-US" sz="2500" b="1" kern="0" smtClean="0">
                <a:solidFill>
                  <a:srgbClr val="FF0000"/>
                </a:solidFill>
                <a:latin typeface="Arial" charset="0"/>
              </a:rPr>
              <a:t>20</a:t>
            </a:r>
            <a:r>
              <a:rPr lang="pl-PL" sz="2500" b="1" kern="0" smtClean="0">
                <a:solidFill>
                  <a:srgbClr val="FF0000"/>
                </a:solidFill>
                <a:latin typeface="Arial" charset="0"/>
              </a:rPr>
              <a:t>/</a:t>
            </a:r>
            <a:r>
              <a:rPr lang="en-US" sz="2500" b="1" kern="0" smtClean="0">
                <a:solidFill>
                  <a:srgbClr val="FF0000"/>
                </a:solidFill>
                <a:latin typeface="Arial" charset="0"/>
              </a:rPr>
              <a:t>11</a:t>
            </a:r>
            <a:r>
              <a:rPr lang="pl-PL" sz="2500" b="1" kern="0" smtClean="0">
                <a:solidFill>
                  <a:srgbClr val="FF0000"/>
                </a:solidFill>
                <a:latin typeface="Arial" charset="0"/>
              </a:rPr>
              <a:t>/2015</a:t>
            </a:r>
            <a:r>
              <a:rPr lang="pl-PL" sz="2500" b="1" kern="0">
                <a:solidFill>
                  <a:srgbClr val="0000FF"/>
                </a:solidFill>
                <a:latin typeface="Arial" charset="0"/>
              </a:rPr>
              <a:t>, tại kỳ họp </a:t>
            </a:r>
            <a:r>
              <a:rPr lang="en-US" sz="2500" b="1" kern="0" smtClean="0">
                <a:solidFill>
                  <a:srgbClr val="0000FF"/>
                </a:solidFill>
                <a:latin typeface="Arial" charset="0"/>
              </a:rPr>
              <a:t/>
            </a:r>
            <a:br>
              <a:rPr lang="en-US" sz="2500" b="1" kern="0" smtClean="0">
                <a:solidFill>
                  <a:srgbClr val="0000FF"/>
                </a:solidFill>
                <a:latin typeface="Arial" charset="0"/>
              </a:rPr>
            </a:br>
            <a:r>
              <a:rPr lang="pl-PL" sz="2500" b="1" kern="0" smtClean="0">
                <a:solidFill>
                  <a:srgbClr val="0000FF"/>
                </a:solidFill>
                <a:latin typeface="Arial" charset="0"/>
              </a:rPr>
              <a:t>thứ </a:t>
            </a:r>
            <a:r>
              <a:rPr lang="en-US" sz="2500" b="1" kern="0" smtClean="0">
                <a:solidFill>
                  <a:srgbClr val="0000FF"/>
                </a:solidFill>
                <a:latin typeface="Arial" charset="0"/>
              </a:rPr>
              <a:t>10</a:t>
            </a:r>
            <a:r>
              <a:rPr lang="pl-PL" sz="2500" b="1" kern="0" smtClean="0">
                <a:solidFill>
                  <a:srgbClr val="0000FF"/>
                </a:solidFill>
                <a:latin typeface="Arial" charset="0"/>
              </a:rPr>
              <a:t>, </a:t>
            </a:r>
            <a:r>
              <a:rPr lang="pl-PL" sz="2500" b="1" kern="0">
                <a:solidFill>
                  <a:srgbClr val="0000FF"/>
                </a:solidFill>
                <a:latin typeface="Arial" charset="0"/>
              </a:rPr>
              <a:t>Quốc hội khóa XIII đã thông qua </a:t>
            </a:r>
            <a:r>
              <a:rPr lang="pl-PL" sz="2500" b="1" kern="0">
                <a:solidFill>
                  <a:srgbClr val="FF0000"/>
                </a:solidFill>
                <a:latin typeface="Arial" charset="0"/>
              </a:rPr>
              <a:t>Luật </a:t>
            </a:r>
            <a:r>
              <a:rPr lang="en-US" sz="2500" b="1" kern="0" smtClean="0">
                <a:solidFill>
                  <a:srgbClr val="FF0000"/>
                </a:solidFill>
                <a:latin typeface="Arial" charset="0"/>
              </a:rPr>
              <a:t>Kế toán</a:t>
            </a:r>
            <a:r>
              <a:rPr lang="pl-PL" sz="2500" b="1" kern="0" smtClean="0">
                <a:solidFill>
                  <a:srgbClr val="0000FF"/>
                </a:solidFill>
                <a:latin typeface="Arial" charset="0"/>
              </a:rPr>
              <a:t> </a:t>
            </a:r>
            <a:r>
              <a:rPr lang="pl-PL" sz="2500" b="1" kern="0">
                <a:solidFill>
                  <a:srgbClr val="0000FF"/>
                </a:solidFill>
                <a:latin typeface="Arial" charset="0"/>
              </a:rPr>
              <a:t>số </a:t>
            </a:r>
            <a:r>
              <a:rPr lang="pl-PL" sz="2500" b="1" kern="0" smtClean="0">
                <a:solidFill>
                  <a:srgbClr val="009900"/>
                </a:solidFill>
                <a:latin typeface="Arial" charset="0"/>
              </a:rPr>
              <a:t>8</a:t>
            </a:r>
            <a:r>
              <a:rPr lang="en-US" sz="2500" b="1" kern="0" smtClean="0">
                <a:solidFill>
                  <a:srgbClr val="009900"/>
                </a:solidFill>
                <a:latin typeface="Arial" charset="0"/>
              </a:rPr>
              <a:t>8</a:t>
            </a:r>
            <a:r>
              <a:rPr lang="pl-PL" sz="2500" b="1" kern="0" smtClean="0">
                <a:solidFill>
                  <a:srgbClr val="009900"/>
                </a:solidFill>
                <a:latin typeface="Arial" charset="0"/>
              </a:rPr>
              <a:t>/2015/QH13.</a:t>
            </a:r>
            <a:endParaRPr lang="en-US" sz="2500" b="1" kern="0" smtClean="0">
              <a:solidFill>
                <a:srgbClr val="009900"/>
              </a:solidFill>
              <a:latin typeface="Arial" charset="0"/>
            </a:endParaRPr>
          </a:p>
          <a:p>
            <a:pPr marL="457200" indent="-342900" algn="just" eaLnBrk="1" hangingPunct="1">
              <a:lnSpc>
                <a:spcPct val="114000"/>
              </a:lnSpc>
              <a:spcBef>
                <a:spcPts val="15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N</a:t>
            </a:r>
            <a:r>
              <a:rPr lang="pl-PL" sz="2500" b="1" kern="0" smtClean="0">
                <a:solidFill>
                  <a:srgbClr val="0000FF"/>
                </a:solidFill>
                <a:latin typeface="Arial" charset="0"/>
              </a:rPr>
              <a:t>gày 0</a:t>
            </a:r>
            <a:r>
              <a:rPr lang="en-US" sz="2500" b="1" kern="0" smtClean="0">
                <a:solidFill>
                  <a:srgbClr val="0000FF"/>
                </a:solidFill>
                <a:latin typeface="Arial" charset="0"/>
              </a:rPr>
              <a:t>4</a:t>
            </a:r>
            <a:r>
              <a:rPr lang="pl-PL" sz="2500" b="1" kern="0" smtClean="0">
                <a:solidFill>
                  <a:srgbClr val="0000FF"/>
                </a:solidFill>
                <a:latin typeface="Arial" charset="0"/>
              </a:rPr>
              <a:t>/</a:t>
            </a:r>
            <a:r>
              <a:rPr lang="en-US" sz="2500" b="1" kern="0" smtClean="0">
                <a:solidFill>
                  <a:srgbClr val="0000FF"/>
                </a:solidFill>
                <a:latin typeface="Arial" charset="0"/>
              </a:rPr>
              <a:t>12</a:t>
            </a:r>
            <a:r>
              <a:rPr lang="pl-PL" sz="2500" b="1" kern="0" smtClean="0">
                <a:solidFill>
                  <a:srgbClr val="0000FF"/>
                </a:solidFill>
                <a:latin typeface="Arial" charset="0"/>
              </a:rPr>
              <a:t>/2015</a:t>
            </a:r>
            <a:r>
              <a:rPr lang="en-US" sz="2500" b="1" kern="0" smtClean="0">
                <a:solidFill>
                  <a:srgbClr val="0000FF"/>
                </a:solidFill>
                <a:latin typeface="Arial" charset="0"/>
              </a:rPr>
              <a:t>,</a:t>
            </a:r>
            <a:r>
              <a:rPr lang="pl-PL" sz="2500" b="1" kern="0" smtClean="0">
                <a:solidFill>
                  <a:srgbClr val="0000FF"/>
                </a:solidFill>
                <a:latin typeface="Arial" charset="0"/>
              </a:rPr>
              <a:t> Chủ </a:t>
            </a:r>
            <a:r>
              <a:rPr lang="pl-PL" sz="2500" b="1" kern="0">
                <a:solidFill>
                  <a:srgbClr val="0000FF"/>
                </a:solidFill>
                <a:latin typeface="Arial" charset="0"/>
              </a:rPr>
              <a:t>tịch nước </a:t>
            </a:r>
            <a:r>
              <a:rPr lang="en-US" sz="2500" b="1" kern="0" smtClean="0">
                <a:solidFill>
                  <a:srgbClr val="0000FF"/>
                </a:solidFill>
                <a:latin typeface="Arial" charset="0"/>
              </a:rPr>
              <a:t>đã </a:t>
            </a:r>
            <a:r>
              <a:rPr lang="pl-PL" sz="2500" b="1" kern="0" smtClean="0">
                <a:solidFill>
                  <a:srgbClr val="0000FF"/>
                </a:solidFill>
                <a:latin typeface="Arial" charset="0"/>
              </a:rPr>
              <a:t>ký </a:t>
            </a:r>
            <a:r>
              <a:rPr lang="en-US" sz="2500" b="1" kern="0" smtClean="0">
                <a:solidFill>
                  <a:srgbClr val="0000FF"/>
                </a:solidFill>
                <a:latin typeface="Arial" charset="0"/>
              </a:rPr>
              <a:t>l</a:t>
            </a:r>
            <a:r>
              <a:rPr lang="pl-PL" sz="2500" b="1" kern="0" smtClean="0">
                <a:solidFill>
                  <a:srgbClr val="0000FF"/>
                </a:solidFill>
                <a:latin typeface="Arial" charset="0"/>
              </a:rPr>
              <a:t>ệnh công </a:t>
            </a:r>
            <a:r>
              <a:rPr lang="pl-PL" sz="2500" b="1" kern="0">
                <a:solidFill>
                  <a:srgbClr val="0000FF"/>
                </a:solidFill>
                <a:latin typeface="Arial" charset="0"/>
              </a:rPr>
              <a:t>bố </a:t>
            </a:r>
            <a:r>
              <a:rPr lang="pl-PL" sz="2500" b="1" kern="0" smtClean="0">
                <a:solidFill>
                  <a:srgbClr val="0000FF"/>
                </a:solidFill>
                <a:latin typeface="Arial" charset="0"/>
              </a:rPr>
              <a:t>Luật </a:t>
            </a:r>
            <a:r>
              <a:rPr lang="en-US" sz="2500" b="1" kern="0" smtClean="0">
                <a:solidFill>
                  <a:srgbClr val="0000FF"/>
                </a:solidFill>
                <a:latin typeface="Arial" charset="0"/>
              </a:rPr>
              <a:t>Kế toán </a:t>
            </a:r>
            <a:r>
              <a:rPr lang="pl-PL" sz="2500" b="1" kern="0" smtClean="0">
                <a:solidFill>
                  <a:srgbClr val="0000FF"/>
                </a:solidFill>
                <a:latin typeface="Arial" charset="0"/>
              </a:rPr>
              <a:t>năm </a:t>
            </a:r>
            <a:r>
              <a:rPr lang="pl-PL" sz="2500" b="1" kern="0">
                <a:solidFill>
                  <a:srgbClr val="0000FF"/>
                </a:solidFill>
                <a:latin typeface="Arial" charset="0"/>
              </a:rPr>
              <a:t>2015</a:t>
            </a:r>
            <a:r>
              <a:rPr lang="pl-PL" sz="2500" b="1" kern="0" smtClean="0">
                <a:solidFill>
                  <a:srgbClr val="0000FF"/>
                </a:solidFill>
                <a:latin typeface="Arial" charset="0"/>
              </a:rPr>
              <a:t>.</a:t>
            </a:r>
            <a:endParaRPr lang="en-US" sz="2500" b="1" kern="0" smtClean="0">
              <a:solidFill>
                <a:srgbClr val="0000FF"/>
              </a:solidFill>
              <a:latin typeface="Arial" charset="0"/>
            </a:endParaRPr>
          </a:p>
          <a:p>
            <a:pPr marL="457200" indent="-342900" algn="just" eaLnBrk="1" hangingPunct="1">
              <a:lnSpc>
                <a:spcPct val="114000"/>
              </a:lnSpc>
              <a:spcBef>
                <a:spcPts val="1500"/>
              </a:spcBef>
              <a:spcAft>
                <a:spcPts val="0"/>
              </a:spcAft>
              <a:buClr>
                <a:srgbClr val="FF0000"/>
              </a:buClr>
              <a:buFont typeface="Wingdings" panose="05000000000000000000" pitchFamily="2" charset="2"/>
              <a:buChar char="Ø"/>
              <a:defRPr/>
            </a:pPr>
            <a:r>
              <a:rPr lang="pl-PL" sz="2500" b="1" kern="0" smtClean="0">
                <a:solidFill>
                  <a:srgbClr val="0000FF"/>
                </a:solidFill>
                <a:latin typeface="Arial" charset="0"/>
              </a:rPr>
              <a:t>Luật </a:t>
            </a:r>
            <a:r>
              <a:rPr lang="pl-PL" sz="2500" b="1" kern="0">
                <a:solidFill>
                  <a:srgbClr val="0000FF"/>
                </a:solidFill>
                <a:latin typeface="Arial" charset="0"/>
              </a:rPr>
              <a:t>có hiệu lực từ ngày </a:t>
            </a:r>
            <a:r>
              <a:rPr lang="vi-VN" sz="2500" b="1" kern="0">
                <a:solidFill>
                  <a:srgbClr val="0000FF"/>
                </a:solidFill>
                <a:latin typeface="Arial" charset="0"/>
              </a:rPr>
              <a:t> </a:t>
            </a:r>
            <a:r>
              <a:rPr lang="vi-VN" sz="2500" b="1" kern="0" smtClean="0">
                <a:solidFill>
                  <a:srgbClr val="FF0000"/>
                </a:solidFill>
                <a:latin typeface="Arial" charset="0"/>
              </a:rPr>
              <a:t>01/</a:t>
            </a:r>
            <a:r>
              <a:rPr lang="en-US" sz="2500" b="1" kern="0" smtClean="0">
                <a:solidFill>
                  <a:srgbClr val="FF0000"/>
                </a:solidFill>
                <a:latin typeface="Arial" charset="0"/>
              </a:rPr>
              <a:t>01</a:t>
            </a:r>
            <a:r>
              <a:rPr lang="vi-VN" sz="2500" b="1" kern="0" smtClean="0">
                <a:solidFill>
                  <a:srgbClr val="FF0000"/>
                </a:solidFill>
                <a:latin typeface="Arial" charset="0"/>
              </a:rPr>
              <a:t>/201</a:t>
            </a:r>
            <a:r>
              <a:rPr lang="en-US" sz="2500" b="1" kern="0" smtClean="0">
                <a:solidFill>
                  <a:srgbClr val="FF0000"/>
                </a:solidFill>
                <a:latin typeface="Arial" charset="0"/>
              </a:rPr>
              <a:t>7</a:t>
            </a:r>
            <a:r>
              <a:rPr lang="pl-PL" sz="2500" b="1" kern="0" smtClean="0">
                <a:solidFill>
                  <a:srgbClr val="FF0000"/>
                </a:solidFill>
                <a:latin typeface="Arial" charset="0"/>
              </a:rPr>
              <a:t>.</a:t>
            </a:r>
            <a:endParaRPr lang="en-US" sz="2500" b="1" kern="0" smtClean="0">
              <a:solidFill>
                <a:srgbClr val="FF0000"/>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r>
              <a:rPr lang="en-US" sz="2500" b="1">
                <a:solidFill>
                  <a:srgbClr val="FF0000"/>
                </a:solidFill>
                <a:latin typeface="Arial" panose="020B0604020202020204" pitchFamily="34" charset="0"/>
                <a:cs typeface="Arial" panose="020B0604020202020204" pitchFamily="34" charset="0"/>
              </a:rPr>
              <a:t>GIỚI THIỆU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LUẬT KẾ TOÁN NĂM 2015</a:t>
            </a:r>
            <a:endParaRPr lang="en-US" sz="2500" b="1">
              <a:solidFill>
                <a:srgbClr val="FF0000"/>
              </a:solidFill>
              <a:latin typeface="Arial" panose="020B0604020202020204" pitchFamily="34" charset="0"/>
              <a:cs typeface="Arial" panose="020B0604020202020204" pitchFamily="34" charset="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2400" y="1308100"/>
            <a:ext cx="3502152" cy="5413248"/>
          </a:xfrm>
          <a:prstGeom prst="rect">
            <a:avLst/>
          </a:prstGeom>
        </p:spPr>
      </p:pic>
    </p:spTree>
    <p:extLst>
      <p:ext uri="{BB962C8B-B14F-4D97-AF65-F5344CB8AC3E}">
        <p14:creationId xmlns:p14="http://schemas.microsoft.com/office/powerpoint/2010/main" val="794033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600"/>
              </a:spcBef>
              <a:spcAft>
                <a:spcPts val="0"/>
              </a:spcAft>
              <a:defRPr/>
            </a:pPr>
            <a:r>
              <a:rPr lang="nl-NL" sz="2400" b="1" smtClean="0">
                <a:solidFill>
                  <a:srgbClr val="FF0000"/>
                </a:solidFill>
                <a:latin typeface="Arial" panose="020B0604020202020204" pitchFamily="34" charset="0"/>
                <a:cs typeface="Arial" panose="020B0604020202020204" pitchFamily="34" charset="0"/>
              </a:rPr>
              <a:t>CHƯƠNG II</a:t>
            </a:r>
            <a:r>
              <a:rPr lang="nl-NL" sz="2400" b="1">
                <a:solidFill>
                  <a:srgbClr val="FF0000"/>
                </a:solidFill>
                <a:latin typeface="Arial" panose="020B0604020202020204" pitchFamily="34" charset="0"/>
                <a:cs typeface="Arial" panose="020B0604020202020204" pitchFamily="34" charset="0"/>
              </a:rPr>
              <a:t>. NỘI DUNG CÔNG TÁC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v"/>
              <a:defRPr/>
            </a:pPr>
            <a:r>
              <a:rPr lang="nl-NL" sz="1900" b="1" kern="0" smtClean="0">
                <a:solidFill>
                  <a:srgbClr val="FF0000"/>
                </a:solidFill>
                <a:latin typeface="Arial" charset="0"/>
              </a:rPr>
              <a:t>Mục </a:t>
            </a:r>
            <a:r>
              <a:rPr lang="nl-NL" sz="1900" b="1" kern="0">
                <a:solidFill>
                  <a:srgbClr val="FF0000"/>
                </a:solidFill>
                <a:latin typeface="Arial" charset="0"/>
              </a:rPr>
              <a:t>1. CHỨNG TỪ KẾ </a:t>
            </a:r>
            <a:r>
              <a:rPr lang="nl-NL" sz="1900" b="1" kern="0" smtClean="0">
                <a:solidFill>
                  <a:srgbClr val="FF0000"/>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nl-NL" sz="1900" b="1" kern="0">
                <a:solidFill>
                  <a:srgbClr val="0000FF"/>
                </a:solidFill>
                <a:latin typeface="Arial" charset="0"/>
              </a:rPr>
              <a:t>Điều 16. Nội dung chứng từ kế toán</a:t>
            </a:r>
            <a:endParaRPr lang="en-US" sz="1900" b="1" ker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nl-NL" sz="1900" b="1" kern="0" smtClean="0">
                <a:solidFill>
                  <a:srgbClr val="0000FF"/>
                </a:solidFill>
                <a:latin typeface="Arial" charset="0"/>
              </a:rPr>
              <a:t>Điều </a:t>
            </a:r>
            <a:r>
              <a:rPr lang="nl-NL" sz="1900" b="1" kern="0">
                <a:solidFill>
                  <a:srgbClr val="0000FF"/>
                </a:solidFill>
                <a:latin typeface="Arial" charset="0"/>
              </a:rPr>
              <a:t>17. Chứng từ điện </a:t>
            </a:r>
            <a:r>
              <a:rPr lang="nl-NL" sz="1900" b="1" kern="0" smtClean="0">
                <a:solidFill>
                  <a:srgbClr val="0000FF"/>
                </a:solidFill>
                <a:latin typeface="Arial" charset="0"/>
              </a:rPr>
              <a:t>tử</a:t>
            </a:r>
          </a:p>
          <a:p>
            <a:pPr indent="-457200" algn="just" eaLnBrk="1" hangingPunct="1">
              <a:spcBef>
                <a:spcPts val="600"/>
              </a:spcBef>
              <a:spcAft>
                <a:spcPts val="0"/>
              </a:spcAft>
              <a:buClr>
                <a:srgbClr val="FF0000"/>
              </a:buClr>
              <a:buFont typeface="+mj-lt"/>
              <a:buAutoNum type="arabicPeriod"/>
              <a:defRPr/>
            </a:pPr>
            <a:r>
              <a:rPr lang="nl-NL" sz="1900" b="1" kern="0" smtClean="0">
                <a:solidFill>
                  <a:srgbClr val="008000"/>
                </a:solidFill>
                <a:latin typeface="Arial" charset="0"/>
              </a:rPr>
              <a:t>Điều </a:t>
            </a:r>
            <a:r>
              <a:rPr lang="nl-NL" sz="1900" b="1" kern="0">
                <a:solidFill>
                  <a:srgbClr val="008000"/>
                </a:solidFill>
                <a:latin typeface="Arial" charset="0"/>
              </a:rPr>
              <a:t>18. Lập và lưu trữ chứng từ kế </a:t>
            </a:r>
            <a:r>
              <a:rPr lang="nl-NL" sz="1900" b="1" kern="0" smtClean="0">
                <a:solidFill>
                  <a:srgbClr val="008000"/>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8000"/>
                </a:solidFill>
                <a:latin typeface="Arial" charset="0"/>
              </a:rPr>
              <a:t>Điều </a:t>
            </a:r>
            <a:r>
              <a:rPr lang="en-US" sz="1900" b="1" kern="0">
                <a:solidFill>
                  <a:srgbClr val="008000"/>
                </a:solidFill>
                <a:latin typeface="Arial" charset="0"/>
              </a:rPr>
              <a:t>19. Ký chứng từ kế </a:t>
            </a:r>
            <a:r>
              <a:rPr lang="en-US" sz="1900" b="1" kern="0" smtClean="0">
                <a:solidFill>
                  <a:srgbClr val="008000"/>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20. Hóa </a:t>
            </a:r>
            <a:r>
              <a:rPr lang="en-US" sz="1900" b="1" kern="0" smtClean="0">
                <a:solidFill>
                  <a:srgbClr val="0000FF"/>
                </a:solidFill>
                <a:latin typeface="Arial" charset="0"/>
              </a:rPr>
              <a:t>đơn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21. Quản lý, sử dụng chứng từ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Wingdings" pitchFamily="2" charset="2"/>
              <a:buChar char="v"/>
              <a:defRPr/>
            </a:pPr>
            <a:r>
              <a:rPr lang="en-US" sz="1900" b="1" kern="0" smtClean="0">
                <a:solidFill>
                  <a:srgbClr val="FF0000"/>
                </a:solidFill>
                <a:latin typeface="Arial" charset="0"/>
              </a:rPr>
              <a:t>Mục </a:t>
            </a:r>
            <a:r>
              <a:rPr lang="en-US" sz="1900" b="1" kern="0">
                <a:solidFill>
                  <a:srgbClr val="FF0000"/>
                </a:solidFill>
                <a:latin typeface="Arial" charset="0"/>
              </a:rPr>
              <a:t>2. </a:t>
            </a:r>
            <a:r>
              <a:rPr lang="en-US" sz="1900" b="1" kern="0" smtClean="0">
                <a:solidFill>
                  <a:srgbClr val="FF0000"/>
                </a:solidFill>
                <a:latin typeface="Arial" charset="0"/>
              </a:rPr>
              <a:t>TÀI </a:t>
            </a:r>
            <a:r>
              <a:rPr lang="en-US" sz="1900" b="1" kern="0">
                <a:solidFill>
                  <a:srgbClr val="FF0000"/>
                </a:solidFill>
                <a:latin typeface="Arial" charset="0"/>
              </a:rPr>
              <a:t>KHOẢN KẾ TOÁN VÀ SỔ KẾ </a:t>
            </a:r>
            <a:r>
              <a:rPr lang="en-US" sz="1900" b="1" kern="0" smtClean="0">
                <a:solidFill>
                  <a:srgbClr val="FF0000"/>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22. Tài khoản kế toán và hệ thống tài khoản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23. Lựa chọn áp dụng hệ thống tài khoản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24. Sổ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25. Hệ thống sổ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26. Mở sổ, ghi sổ, khóa sổ và lưu trữ sổ kế </a:t>
            </a:r>
            <a:r>
              <a:rPr lang="en-US" sz="1900" b="1" kern="0" smtClean="0">
                <a:solidFill>
                  <a:srgbClr val="0000FF"/>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8000"/>
                </a:solidFill>
                <a:latin typeface="Arial" charset="0"/>
              </a:rPr>
              <a:t>Điều </a:t>
            </a:r>
            <a:r>
              <a:rPr lang="en-US" sz="1900" b="1" kern="0">
                <a:solidFill>
                  <a:srgbClr val="008000"/>
                </a:solidFill>
                <a:latin typeface="Arial" charset="0"/>
              </a:rPr>
              <a:t>27. Sửa chữa sổ kế </a:t>
            </a:r>
            <a:r>
              <a:rPr lang="en-US" sz="1900" b="1" kern="0" smtClean="0">
                <a:solidFill>
                  <a:srgbClr val="008000"/>
                </a:solidFill>
                <a:latin typeface="Arial" charset="0"/>
              </a:rPr>
              <a:t>toán</a:t>
            </a:r>
          </a:p>
          <a:p>
            <a:pPr indent="-457200"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Điều </a:t>
            </a:r>
            <a:r>
              <a:rPr lang="en-US" sz="1900" b="1" kern="0">
                <a:solidFill>
                  <a:srgbClr val="0000FF"/>
                </a:solidFill>
                <a:latin typeface="Arial" charset="0"/>
              </a:rPr>
              <a:t>28. Đánh giá và ghi nhận theo giá trị hợp </a:t>
            </a:r>
            <a:r>
              <a:rPr lang="en-US" sz="1900" b="1" kern="0" smtClean="0">
                <a:solidFill>
                  <a:srgbClr val="0000FF"/>
                </a:solidFill>
                <a:latin typeface="Arial" charset="0"/>
              </a:rPr>
              <a:t>lý</a:t>
            </a:r>
            <a:endParaRPr lang="en-US" sz="1900" b="1" kern="0">
              <a:solidFill>
                <a:srgbClr val="0000FF"/>
              </a:solidFill>
              <a:latin typeface="Arial" charset="0"/>
            </a:endParaRPr>
          </a:p>
        </p:txBody>
      </p:sp>
    </p:spTree>
    <p:extLst>
      <p:ext uri="{BB962C8B-B14F-4D97-AF65-F5344CB8AC3E}">
        <p14:creationId xmlns:p14="http://schemas.microsoft.com/office/powerpoint/2010/main" val="3999088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858000"/>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000"/>
              </a:spcBef>
              <a:spcAft>
                <a:spcPts val="0"/>
              </a:spcAft>
              <a:defRPr/>
            </a:pPr>
            <a:r>
              <a:rPr lang="nl-NL" sz="2600" b="1" smtClean="0">
                <a:solidFill>
                  <a:srgbClr val="FF0000"/>
                </a:solidFill>
                <a:latin typeface="Arial" panose="020B0604020202020204" pitchFamily="34" charset="0"/>
                <a:cs typeface="Arial" panose="020B0604020202020204" pitchFamily="34" charset="0"/>
              </a:rPr>
              <a:t>Điều </a:t>
            </a:r>
            <a:r>
              <a:rPr lang="nl-NL" sz="2600" b="1">
                <a:solidFill>
                  <a:srgbClr val="FF0000"/>
                </a:solidFill>
                <a:latin typeface="Arial" panose="020B0604020202020204" pitchFamily="34" charset="0"/>
                <a:cs typeface="Arial" panose="020B0604020202020204" pitchFamily="34" charset="0"/>
              </a:rPr>
              <a:t>18. Lập và lưu trữ chứng từ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0000FF"/>
                </a:solidFill>
                <a:latin typeface="Arial" charset="0"/>
              </a:rPr>
              <a:t>... Chứng </a:t>
            </a:r>
            <a:r>
              <a:rPr lang="nl-NL" sz="1900" b="1" kern="0">
                <a:solidFill>
                  <a:srgbClr val="0000FF"/>
                </a:solidFill>
                <a:latin typeface="Arial" charset="0"/>
              </a:rPr>
              <a:t>từ kế toán </a:t>
            </a:r>
            <a:r>
              <a:rPr lang="nl-NL" sz="1900" b="1" kern="0">
                <a:solidFill>
                  <a:srgbClr val="FF0066"/>
                </a:solidFill>
                <a:latin typeface="Arial" charset="0"/>
              </a:rPr>
              <a:t>chỉ được lập một lần </a:t>
            </a:r>
            <a:r>
              <a:rPr lang="nl-NL" sz="1900" b="1" kern="0">
                <a:solidFill>
                  <a:srgbClr val="0000FF"/>
                </a:solidFill>
                <a:latin typeface="Arial" charset="0"/>
              </a:rPr>
              <a:t>cho mỗi nghiệp vụ kinh tế, tài </a:t>
            </a:r>
            <a:r>
              <a:rPr lang="nl-NL" sz="1900" b="1" kern="0" smtClean="0">
                <a:solidFill>
                  <a:srgbClr val="0000FF"/>
                </a:solidFill>
                <a:latin typeface="Arial" charset="0"/>
              </a:rPr>
              <a:t>chính.</a:t>
            </a:r>
          </a:p>
          <a:p>
            <a:pPr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0000FF"/>
                </a:solidFill>
                <a:latin typeface="Arial" charset="0"/>
              </a:rPr>
              <a:t>Chứng </a:t>
            </a:r>
            <a:r>
              <a:rPr lang="nl-NL" sz="1900" b="1" kern="0">
                <a:solidFill>
                  <a:srgbClr val="0000FF"/>
                </a:solidFill>
                <a:latin typeface="Arial" charset="0"/>
              </a:rPr>
              <a:t>từ kế toán phải được lập rõ ràng, đầy đủ, kịp thời, chính xác theo nội dung quy định trên mẫu. Trong trường hợp chứng từ kế toán chưa có mẫu thì đơn vị kế toán được tự lập chứng từ kế toán nhưng phải bảo đảm đầy đủ các nội dung quy định tại Điều 16 của Luật </a:t>
            </a:r>
            <a:r>
              <a:rPr lang="nl-NL" sz="1900" b="1" kern="0" smtClean="0">
                <a:solidFill>
                  <a:srgbClr val="0000FF"/>
                </a:solidFill>
                <a:latin typeface="Arial" charset="0"/>
              </a:rPr>
              <a:t>này.</a:t>
            </a:r>
          </a:p>
          <a:p>
            <a:pPr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0000FF"/>
                </a:solidFill>
                <a:latin typeface="Arial" charset="0"/>
              </a:rPr>
              <a:t>Nội </a:t>
            </a:r>
            <a:r>
              <a:rPr lang="nl-NL" sz="1900" b="1" kern="0">
                <a:solidFill>
                  <a:srgbClr val="0000FF"/>
                </a:solidFill>
                <a:latin typeface="Arial" charset="0"/>
              </a:rPr>
              <a:t>dung nghiệp vụ kinh tế, tài chính trên chứng từ kế toán </a:t>
            </a:r>
            <a:r>
              <a:rPr lang="nl-NL" sz="1900" b="1" kern="0">
                <a:solidFill>
                  <a:srgbClr val="FF0066"/>
                </a:solidFill>
                <a:latin typeface="Arial" charset="0"/>
              </a:rPr>
              <a:t>không được viết tắt, không được tẩy xóa, sửa chữa</a:t>
            </a:r>
            <a:r>
              <a:rPr lang="nl-NL" sz="1900" b="1" kern="0">
                <a:solidFill>
                  <a:srgbClr val="0000FF"/>
                </a:solidFill>
                <a:latin typeface="Arial" charset="0"/>
              </a:rPr>
              <a:t>; khi viết phải dùng bút mực, số và chữ viết phải liên tục, không ngắt quãng, chỗ trống phải gạch chéo. Chứng từ bị tẩy xóa, sửa chữa không có giá trị thanh toán và ghi sổ kế toán. Khi viết sai chứng từ kế toán thì phải hủy bỏ bằng cách gạch chéo vào chứng từ viết </a:t>
            </a:r>
            <a:r>
              <a:rPr lang="nl-NL" sz="1900" b="1" kern="0" smtClean="0">
                <a:solidFill>
                  <a:srgbClr val="0000FF"/>
                </a:solidFill>
                <a:latin typeface="Arial" charset="0"/>
              </a:rPr>
              <a:t>sai.</a:t>
            </a:r>
          </a:p>
          <a:p>
            <a:pPr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FF0066"/>
                </a:solidFill>
                <a:latin typeface="Arial" charset="0"/>
              </a:rPr>
              <a:t>Chứng </a:t>
            </a:r>
            <a:r>
              <a:rPr lang="nl-NL" sz="1900" b="1" kern="0">
                <a:solidFill>
                  <a:srgbClr val="FF0066"/>
                </a:solidFill>
                <a:latin typeface="Arial" charset="0"/>
              </a:rPr>
              <a:t>từ kế toán phải được lập đủ số liên quy định. </a:t>
            </a:r>
            <a:r>
              <a:rPr lang="nl-NL" sz="1900" b="1" kern="0">
                <a:solidFill>
                  <a:srgbClr val="0000FF"/>
                </a:solidFill>
                <a:latin typeface="Arial" charset="0"/>
              </a:rPr>
              <a:t>Trường hợp phải lập nhiều liên chứng từ kế toán cho một nghiệp vụ kinh tế, tài chính thì nội dung các liên phải giống </a:t>
            </a:r>
            <a:r>
              <a:rPr lang="nl-NL" sz="1900" b="1" kern="0" smtClean="0">
                <a:solidFill>
                  <a:srgbClr val="0000FF"/>
                </a:solidFill>
                <a:latin typeface="Arial" charset="0"/>
              </a:rPr>
              <a:t>nhau.</a:t>
            </a:r>
          </a:p>
          <a:p>
            <a:pPr indent="-457200" algn="just" eaLnBrk="1" hangingPunct="1">
              <a:lnSpc>
                <a:spcPct val="105000"/>
              </a:lnSpc>
              <a:spcBef>
                <a:spcPts val="600"/>
              </a:spcBef>
              <a:spcAft>
                <a:spcPts val="0"/>
              </a:spcAft>
              <a:buClr>
                <a:srgbClr val="FF0000"/>
              </a:buClr>
              <a:buFont typeface="+mj-lt"/>
              <a:buAutoNum type="arabicPeriod"/>
              <a:defRPr/>
            </a:pPr>
            <a:r>
              <a:rPr lang="nl-NL" sz="1900" b="1" kern="0" smtClean="0">
                <a:solidFill>
                  <a:srgbClr val="FF0066"/>
                </a:solidFill>
                <a:latin typeface="Arial" charset="0"/>
              </a:rPr>
              <a:t>Người </a:t>
            </a:r>
            <a:r>
              <a:rPr lang="nl-NL" sz="1900" b="1" kern="0">
                <a:solidFill>
                  <a:srgbClr val="FF0066"/>
                </a:solidFill>
                <a:latin typeface="Arial" charset="0"/>
              </a:rPr>
              <a:t>lập, người duyệt và những người khác ký tên trên chứng từ kế toán phải chịu trách nhiệm về nội dung của chứng từ kế toán</a:t>
            </a:r>
            <a:r>
              <a:rPr lang="nl-NL" sz="1900" b="1" kern="0" smtClean="0">
                <a:solidFill>
                  <a:srgbClr val="FF0066"/>
                </a:solidFill>
                <a:latin typeface="Arial" charset="0"/>
              </a:rPr>
              <a:t>.</a:t>
            </a:r>
            <a:endParaRPr lang="nb-NO" sz="1900" b="1" kern="0">
              <a:solidFill>
                <a:srgbClr val="FF0066"/>
              </a:solidFill>
              <a:latin typeface="Arial" charset="0"/>
            </a:endParaRPr>
          </a:p>
        </p:txBody>
      </p:sp>
    </p:spTree>
    <p:extLst>
      <p:ext uri="{BB962C8B-B14F-4D97-AF65-F5344CB8AC3E}">
        <p14:creationId xmlns:p14="http://schemas.microsoft.com/office/powerpoint/2010/main" val="3988149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19. Ký chứng từ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Chứng </a:t>
            </a:r>
            <a:r>
              <a:rPr lang="en-US" sz="2000" b="1" kern="0">
                <a:solidFill>
                  <a:srgbClr val="0000FF"/>
                </a:solidFill>
                <a:latin typeface="Arial" charset="0"/>
              </a:rPr>
              <a:t>từ kế toán </a:t>
            </a:r>
            <a:r>
              <a:rPr lang="en-US" sz="2000" b="1" kern="0">
                <a:solidFill>
                  <a:srgbClr val="FF0066"/>
                </a:solidFill>
                <a:latin typeface="Arial" charset="0"/>
              </a:rPr>
              <a:t>phải có đủ chữ ký theo chức danh quy định trên chứng từ</a:t>
            </a:r>
            <a:r>
              <a:rPr lang="en-US" sz="2000" b="1" kern="0">
                <a:solidFill>
                  <a:srgbClr val="0000FF"/>
                </a:solidFill>
                <a:latin typeface="Arial" charset="0"/>
              </a:rPr>
              <a:t>. Chữ ký trên chứng từ kế toán phải được ký bằng loại mực không phai. </a:t>
            </a:r>
            <a:r>
              <a:rPr lang="en-US" sz="2000" b="1" kern="0">
                <a:solidFill>
                  <a:srgbClr val="FF0066"/>
                </a:solidFill>
                <a:latin typeface="Arial" charset="0"/>
              </a:rPr>
              <a:t>Không được ký chứng từ kế toán bằng mực màu đỏ hoặc đóng dấu chữ ký khắc sẵn. </a:t>
            </a:r>
            <a:r>
              <a:rPr lang="en-US" sz="2000" b="1" kern="0">
                <a:solidFill>
                  <a:srgbClr val="0000FF"/>
                </a:solidFill>
                <a:latin typeface="Arial" charset="0"/>
              </a:rPr>
              <a:t>Chữ ký trên chứng từ kế toán của một người phải thống nhất. Chữ ký trên chứng từ kế toán của người khiếm thị được thực hiện theo quy định của Chính </a:t>
            </a:r>
            <a:r>
              <a:rPr lang="en-US" sz="2000" b="1" kern="0" smtClean="0">
                <a:solidFill>
                  <a:srgbClr val="0000FF"/>
                </a:solidFill>
                <a:latin typeface="Arial" charset="0"/>
              </a:rPr>
              <a:t>phủ.</a:t>
            </a:r>
          </a:p>
          <a:p>
            <a:pPr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Chữ </a:t>
            </a:r>
            <a:r>
              <a:rPr lang="en-US" sz="2000" b="1" kern="0">
                <a:solidFill>
                  <a:srgbClr val="0000FF"/>
                </a:solidFill>
                <a:latin typeface="Arial" charset="0"/>
              </a:rPr>
              <a:t>ký trên chứng từ kế toán phải do người có thẩm quyền hoặc người được ủy quyền ký. Nghiêm cấm ký chứng từ kế toán khi chưa ghi đủ nội dung chứng từ thuộc trách nhiệm của người </a:t>
            </a:r>
            <a:r>
              <a:rPr lang="en-US" sz="2000" b="1" kern="0" smtClean="0">
                <a:solidFill>
                  <a:srgbClr val="0000FF"/>
                </a:solidFill>
                <a:latin typeface="Arial" charset="0"/>
              </a:rPr>
              <a:t>ký.</a:t>
            </a:r>
          </a:p>
          <a:p>
            <a:pPr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FF0066"/>
                </a:solidFill>
                <a:latin typeface="Arial" charset="0"/>
              </a:rPr>
              <a:t>Chứng </a:t>
            </a:r>
            <a:r>
              <a:rPr lang="en-US" sz="2000" b="1" kern="0">
                <a:solidFill>
                  <a:srgbClr val="FF0066"/>
                </a:solidFill>
                <a:latin typeface="Arial" charset="0"/>
              </a:rPr>
              <a:t>từ kế toán chi tiền phải do người có thẩm quyền duyệt chi và kế toán trưởng </a:t>
            </a:r>
            <a:r>
              <a:rPr lang="en-US" sz="2000" b="1" kern="0">
                <a:solidFill>
                  <a:srgbClr val="0000FF"/>
                </a:solidFill>
                <a:latin typeface="Arial" charset="0"/>
              </a:rPr>
              <a:t>hoặc người được ủy quyền ký trước khi thực hiện. Chữ ký trên chứng từ kế toán dùng để chi tiền phải ký theo từng </a:t>
            </a:r>
            <a:r>
              <a:rPr lang="en-US" sz="2000" b="1" kern="0" smtClean="0">
                <a:solidFill>
                  <a:srgbClr val="0000FF"/>
                </a:solidFill>
                <a:latin typeface="Arial" charset="0"/>
              </a:rPr>
              <a:t>liên.</a:t>
            </a:r>
          </a:p>
          <a:p>
            <a:pPr indent="-457200" algn="just" eaLnBrk="1" hangingPunct="1">
              <a:lnSpc>
                <a:spcPct val="110000"/>
              </a:lnSpc>
              <a:spcBef>
                <a:spcPts val="1000"/>
              </a:spcBef>
              <a:spcAft>
                <a:spcPts val="0"/>
              </a:spcAft>
              <a:buClr>
                <a:srgbClr val="FF0000"/>
              </a:buClr>
              <a:buFont typeface="+mj-lt"/>
              <a:buAutoNum type="arabicPeriod"/>
              <a:defRPr/>
            </a:pPr>
            <a:r>
              <a:rPr lang="en-US" sz="2000" b="1" kern="0" smtClean="0">
                <a:solidFill>
                  <a:srgbClr val="FF0066"/>
                </a:solidFill>
                <a:latin typeface="Arial" charset="0"/>
              </a:rPr>
              <a:t>Chứng </a:t>
            </a:r>
            <a:r>
              <a:rPr lang="en-US" sz="2000" b="1" kern="0">
                <a:solidFill>
                  <a:srgbClr val="FF0066"/>
                </a:solidFill>
                <a:latin typeface="Arial" charset="0"/>
              </a:rPr>
              <a:t>từ điện tử phải có chữ ký điện tử. </a:t>
            </a:r>
            <a:r>
              <a:rPr lang="en-US" sz="2000" b="1" kern="0">
                <a:solidFill>
                  <a:srgbClr val="0000FF"/>
                </a:solidFill>
                <a:latin typeface="Arial" charset="0"/>
              </a:rPr>
              <a:t>Chữ ký trên chứng từ điện tử có giá trị như chữ ký trên chứng từ bằng giấy</a:t>
            </a:r>
            <a:r>
              <a:rPr lang="en-US"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169661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27. Sửa chữa sổ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Khi </a:t>
            </a:r>
            <a:r>
              <a:rPr lang="en-US" sz="1900" b="1" kern="0">
                <a:solidFill>
                  <a:srgbClr val="0000FF"/>
                </a:solidFill>
                <a:latin typeface="Arial" charset="0"/>
              </a:rPr>
              <a:t>phát hiện sổ kế toán có sai sót thì không được tẩy xóa làm mất dấu vết thông tin, số liệu ghi sai mà phải sửa chữa theo một trong ba phương pháp sau </a:t>
            </a:r>
            <a:r>
              <a:rPr lang="en-US" sz="1900" b="1" kern="0" smtClean="0">
                <a:solidFill>
                  <a:srgbClr val="0000FF"/>
                </a:solidFill>
                <a:latin typeface="Arial" charset="0"/>
              </a:rPr>
              <a:t>đây:</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pc="-70" smtClean="0">
                <a:solidFill>
                  <a:srgbClr val="0000FF"/>
                </a:solidFill>
                <a:latin typeface="Arial" charset="0"/>
              </a:rPr>
              <a:t>Ghi </a:t>
            </a:r>
            <a:r>
              <a:rPr lang="en-US" sz="1900" b="1" kern="0" spc="-70">
                <a:solidFill>
                  <a:srgbClr val="0000FF"/>
                </a:solidFill>
                <a:latin typeface="Arial" charset="0"/>
              </a:rPr>
              <a:t>cải chính bằng cách gạch một đường thẳng vào chỗ sai và ghi số hoặc chữ đúng ở phía trên và phải có chữ ký của kế toán trưởng bên </a:t>
            </a:r>
            <a:r>
              <a:rPr lang="en-US" sz="1900" b="1" kern="0" spc="-70" smtClean="0">
                <a:solidFill>
                  <a:srgbClr val="0000FF"/>
                </a:solidFill>
                <a:latin typeface="Arial" charset="0"/>
              </a:rPr>
              <a:t>cạnh;</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Ghi </a:t>
            </a:r>
            <a:r>
              <a:rPr lang="en-US" sz="1900" b="1" kern="0">
                <a:solidFill>
                  <a:srgbClr val="0000FF"/>
                </a:solidFill>
                <a:latin typeface="Arial" charset="0"/>
              </a:rPr>
              <a:t>số âm bằng cách ghi lại số sai bằng mực đỏ hoặc ghi lại số sai trong dấu ngoặc đơn, sau đó ghi lại số đúng và phải có chữ ký của kế toán trưởng bên </a:t>
            </a:r>
            <a:r>
              <a:rPr lang="en-US" sz="1900" b="1" kern="0" smtClean="0">
                <a:solidFill>
                  <a:srgbClr val="0000FF"/>
                </a:solidFill>
                <a:latin typeface="Arial" charset="0"/>
              </a:rPr>
              <a:t>cạnh;</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Ghi </a:t>
            </a:r>
            <a:r>
              <a:rPr lang="en-US" sz="1900" b="1" kern="0">
                <a:solidFill>
                  <a:srgbClr val="0000FF"/>
                </a:solidFill>
                <a:latin typeface="Arial" charset="0"/>
              </a:rPr>
              <a:t>điều chỉnh bằng cách lập </a:t>
            </a:r>
            <a:r>
              <a:rPr lang="en-US" sz="1900" b="1" kern="0">
                <a:solidFill>
                  <a:srgbClr val="FF0066"/>
                </a:solidFill>
                <a:latin typeface="Arial" charset="0"/>
              </a:rPr>
              <a:t>“chứng từ điều chỉnh”</a:t>
            </a:r>
            <a:r>
              <a:rPr lang="en-US" sz="1900" b="1" kern="0">
                <a:solidFill>
                  <a:srgbClr val="0000FF"/>
                </a:solidFill>
                <a:latin typeface="Arial" charset="0"/>
              </a:rPr>
              <a:t> và ghi thêm số chênh lệch cho </a:t>
            </a:r>
            <a:r>
              <a:rPr lang="en-US" sz="1900" b="1" kern="0" smtClean="0">
                <a:solidFill>
                  <a:srgbClr val="0000FF"/>
                </a:solidFill>
                <a:latin typeface="Arial" charset="0"/>
              </a:rPr>
              <a:t>đúng.</a:t>
            </a:r>
          </a:p>
          <a:p>
            <a:pPr indent="-457200" algn="just" eaLnBrk="1" hangingPunct="1">
              <a:lnSpc>
                <a:spcPct val="107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Trường </a:t>
            </a:r>
            <a:r>
              <a:rPr lang="en-US" sz="1900" b="1" kern="0">
                <a:solidFill>
                  <a:srgbClr val="0000FF"/>
                </a:solidFill>
                <a:latin typeface="Arial" charset="0"/>
              </a:rPr>
              <a:t>hợp phát hiện sổ kế toán có sai sót trước khi báo cáo tài chính năm được nộp cho </a:t>
            </a:r>
            <a:r>
              <a:rPr lang="en-US" sz="1900" b="1" kern="0" smtClean="0">
                <a:solidFill>
                  <a:srgbClr val="0000FF"/>
                </a:solidFill>
                <a:latin typeface="Arial" charset="0"/>
              </a:rPr>
              <a:t>CQNN </a:t>
            </a:r>
            <a:r>
              <a:rPr lang="en-US" sz="1900" b="1" kern="0">
                <a:solidFill>
                  <a:srgbClr val="0000FF"/>
                </a:solidFill>
                <a:latin typeface="Arial" charset="0"/>
              </a:rPr>
              <a:t>có thẩm quyền thì phải sửa chữa trên sổ kế toán của năm </a:t>
            </a:r>
            <a:r>
              <a:rPr lang="en-US" sz="1900" b="1" kern="0" smtClean="0">
                <a:solidFill>
                  <a:srgbClr val="0000FF"/>
                </a:solidFill>
                <a:latin typeface="Arial" charset="0"/>
              </a:rPr>
              <a:t>đó.</a:t>
            </a:r>
          </a:p>
          <a:p>
            <a:pPr indent="-457200" algn="just" eaLnBrk="1" hangingPunct="1">
              <a:lnSpc>
                <a:spcPct val="107000"/>
              </a:lnSpc>
              <a:spcBef>
                <a:spcPts val="600"/>
              </a:spcBef>
              <a:spcAft>
                <a:spcPts val="0"/>
              </a:spcAft>
              <a:buClr>
                <a:srgbClr val="FF0000"/>
              </a:buClr>
              <a:buFont typeface="+mj-lt"/>
              <a:buAutoNum type="arabicPeriod" startAt="2"/>
              <a:defRPr/>
            </a:pPr>
            <a:r>
              <a:rPr lang="en-US" sz="1900" b="1" kern="0" smtClean="0">
                <a:solidFill>
                  <a:srgbClr val="0000FF"/>
                </a:solidFill>
                <a:latin typeface="Arial" charset="0"/>
              </a:rPr>
              <a:t>Trường </a:t>
            </a:r>
            <a:r>
              <a:rPr lang="en-US" sz="1900" b="1" kern="0">
                <a:solidFill>
                  <a:srgbClr val="0000FF"/>
                </a:solidFill>
                <a:latin typeface="Arial" charset="0"/>
              </a:rPr>
              <a:t>hợp phát hiện sổ kế toán có sai sót sau khi </a:t>
            </a:r>
            <a:r>
              <a:rPr lang="en-US" sz="1900" b="1" kern="0" smtClean="0">
                <a:solidFill>
                  <a:srgbClr val="0000FF"/>
                </a:solidFill>
                <a:latin typeface="Arial" charset="0"/>
              </a:rPr>
              <a:t>BC tài </a:t>
            </a:r>
            <a:r>
              <a:rPr lang="en-US" sz="1900" b="1" kern="0">
                <a:solidFill>
                  <a:srgbClr val="0000FF"/>
                </a:solidFill>
                <a:latin typeface="Arial" charset="0"/>
              </a:rPr>
              <a:t>chính năm đã nộp cho </a:t>
            </a:r>
            <a:r>
              <a:rPr lang="en-US" sz="1900" b="1" kern="0" smtClean="0">
                <a:solidFill>
                  <a:srgbClr val="0000FF"/>
                </a:solidFill>
                <a:latin typeface="Arial" charset="0"/>
              </a:rPr>
              <a:t>CQNN </a:t>
            </a:r>
            <a:r>
              <a:rPr lang="en-US" sz="1900" b="1" kern="0">
                <a:solidFill>
                  <a:srgbClr val="0000FF"/>
                </a:solidFill>
                <a:latin typeface="Arial" charset="0"/>
              </a:rPr>
              <a:t>có thẩm quyền thì phải sửa chữa trên sổ kế toán của năm đã phát hiện sai sót và thuyết minh về việc sửa chữa này</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1727971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19"/>
            <a:ext cx="9144000" cy="5570162"/>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600"/>
              </a:spcBef>
              <a:spcAft>
                <a:spcPts val="0"/>
              </a:spcAft>
              <a:defRPr/>
            </a:pPr>
            <a:r>
              <a:rPr lang="nl-NL" sz="2400" b="1" smtClean="0">
                <a:solidFill>
                  <a:srgbClr val="FF0000"/>
                </a:solidFill>
                <a:latin typeface="Arial" panose="020B0604020202020204" pitchFamily="34" charset="0"/>
                <a:cs typeface="Arial" panose="020B0604020202020204" pitchFamily="34" charset="0"/>
              </a:rPr>
              <a:t>CHƯƠNG II</a:t>
            </a:r>
            <a:r>
              <a:rPr lang="nl-NL" sz="2400" b="1">
                <a:solidFill>
                  <a:srgbClr val="FF0000"/>
                </a:solidFill>
                <a:latin typeface="Arial" panose="020B0604020202020204" pitchFamily="34" charset="0"/>
                <a:cs typeface="Arial" panose="020B0604020202020204" pitchFamily="34" charset="0"/>
              </a:rPr>
              <a:t>. NỘI DUNG CÔNG TÁC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Mục </a:t>
            </a:r>
            <a:r>
              <a:rPr lang="en-US" sz="2000" b="1" kern="0">
                <a:solidFill>
                  <a:srgbClr val="FF0000"/>
                </a:solidFill>
                <a:latin typeface="Arial" charset="0"/>
              </a:rPr>
              <a:t>3. BÁO CÁO TÀI </a:t>
            </a:r>
            <a:r>
              <a:rPr lang="en-US" sz="2000" b="1" kern="0" smtClean="0">
                <a:solidFill>
                  <a:srgbClr val="FF0000"/>
                </a:solidFill>
                <a:latin typeface="Arial" charset="0"/>
              </a:rPr>
              <a:t>CHÍNH</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29. Báo cáo tài chính của đơn vị kế </a:t>
            </a:r>
            <a:r>
              <a:rPr lang="en-US" sz="2000" b="1" kern="0" smtClean="0">
                <a:solidFill>
                  <a:srgbClr val="0000FF"/>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8000"/>
                </a:solidFill>
                <a:latin typeface="Arial" charset="0"/>
              </a:rPr>
              <a:t>Điều </a:t>
            </a:r>
            <a:r>
              <a:rPr lang="en-US" sz="2000" b="1" kern="0">
                <a:solidFill>
                  <a:srgbClr val="008000"/>
                </a:solidFill>
                <a:latin typeface="Arial" charset="0"/>
              </a:rPr>
              <a:t>30. Báo cáo tài chính nhà </a:t>
            </a:r>
            <a:r>
              <a:rPr lang="en-US" sz="2000" b="1" kern="0" smtClean="0">
                <a:solidFill>
                  <a:srgbClr val="008000"/>
                </a:solidFill>
                <a:latin typeface="Arial" charset="0"/>
              </a:rPr>
              <a:t>nước</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31. Nội dung công khai báo cáo tài </a:t>
            </a:r>
            <a:r>
              <a:rPr lang="en-US" sz="2000" b="1" kern="0" smtClean="0">
                <a:solidFill>
                  <a:srgbClr val="0000FF"/>
                </a:solidFill>
                <a:latin typeface="Arial" charset="0"/>
              </a:rPr>
              <a:t>chính</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8000"/>
                </a:solidFill>
                <a:latin typeface="Arial" charset="0"/>
              </a:rPr>
              <a:t>Điều </a:t>
            </a:r>
            <a:r>
              <a:rPr lang="en-US" sz="2000" b="1" kern="0">
                <a:solidFill>
                  <a:srgbClr val="008000"/>
                </a:solidFill>
                <a:latin typeface="Arial" charset="0"/>
              </a:rPr>
              <a:t>32. Hình thức và thời hạn công khai báo cáo tài </a:t>
            </a:r>
            <a:r>
              <a:rPr lang="en-US" sz="2000" b="1" kern="0" smtClean="0">
                <a:solidFill>
                  <a:srgbClr val="008000"/>
                </a:solidFill>
                <a:latin typeface="Arial" charset="0"/>
              </a:rPr>
              <a:t>chính</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33. Kiểm toán báo cáo tài </a:t>
            </a:r>
            <a:r>
              <a:rPr lang="en-US" sz="2000" b="1" kern="0" smtClean="0">
                <a:solidFill>
                  <a:srgbClr val="0000FF"/>
                </a:solidFill>
                <a:latin typeface="Arial" charset="0"/>
              </a:rPr>
              <a:t>chính</a:t>
            </a:r>
          </a:p>
          <a:p>
            <a:pPr indent="-457200" algn="just" eaLnBrk="1" hangingPunct="1">
              <a:lnSpc>
                <a:spcPct val="107000"/>
              </a:lnSpc>
              <a:spcBef>
                <a:spcPts val="600"/>
              </a:spcBef>
              <a:spcAft>
                <a:spcPts val="0"/>
              </a:spcAft>
              <a:buClr>
                <a:srgbClr val="FF0000"/>
              </a:buClr>
              <a:buFont typeface="Wingdings" pitchFamily="2" charset="2"/>
              <a:buChar char="v"/>
              <a:defRPr/>
            </a:pPr>
            <a:r>
              <a:rPr lang="en-US" sz="2000" b="1" kern="0" smtClean="0">
                <a:solidFill>
                  <a:srgbClr val="FF0000"/>
                </a:solidFill>
                <a:latin typeface="Arial" charset="0"/>
              </a:rPr>
              <a:t>Mục </a:t>
            </a:r>
            <a:r>
              <a:rPr lang="en-US" sz="2000" b="1" kern="0">
                <a:solidFill>
                  <a:srgbClr val="FF0000"/>
                </a:solidFill>
                <a:latin typeface="Arial" charset="0"/>
              </a:rPr>
              <a:t>4. KIỂM TRA KẾ </a:t>
            </a:r>
            <a:r>
              <a:rPr lang="en-US" sz="2000" b="1" kern="0" smtClean="0">
                <a:solidFill>
                  <a:srgbClr val="FF0000"/>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34. Kiểm tra kế </a:t>
            </a:r>
            <a:r>
              <a:rPr lang="en-US" sz="2000" b="1" kern="0" smtClean="0">
                <a:solidFill>
                  <a:srgbClr val="0000FF"/>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8000"/>
                </a:solidFill>
                <a:latin typeface="Arial" charset="0"/>
              </a:rPr>
              <a:t>Điều </a:t>
            </a:r>
            <a:r>
              <a:rPr lang="en-US" sz="2000" b="1" kern="0">
                <a:solidFill>
                  <a:srgbClr val="008000"/>
                </a:solidFill>
                <a:latin typeface="Arial" charset="0"/>
              </a:rPr>
              <a:t>35. Nội dung kiểm tra kế </a:t>
            </a:r>
            <a:r>
              <a:rPr lang="en-US" sz="2000" b="1" kern="0" smtClean="0">
                <a:solidFill>
                  <a:srgbClr val="008000"/>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8000"/>
                </a:solidFill>
                <a:latin typeface="Arial" charset="0"/>
              </a:rPr>
              <a:t>Điều </a:t>
            </a:r>
            <a:r>
              <a:rPr lang="en-US" sz="2000" b="1" kern="0">
                <a:solidFill>
                  <a:srgbClr val="008000"/>
                </a:solidFill>
                <a:latin typeface="Arial" charset="0"/>
              </a:rPr>
              <a:t>36. Thời gian kiểm tra kế </a:t>
            </a:r>
            <a:r>
              <a:rPr lang="en-US" sz="2000" b="1" kern="0" smtClean="0">
                <a:solidFill>
                  <a:srgbClr val="008000"/>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8000"/>
                </a:solidFill>
                <a:latin typeface="Arial" charset="0"/>
              </a:rPr>
              <a:t>Điều </a:t>
            </a:r>
            <a:r>
              <a:rPr lang="en-US" sz="2000" b="1" kern="0">
                <a:solidFill>
                  <a:srgbClr val="008000"/>
                </a:solidFill>
                <a:latin typeface="Arial" charset="0"/>
              </a:rPr>
              <a:t>37. Quyền và trách nhiệm của đoàn kiểm tra kế </a:t>
            </a:r>
            <a:r>
              <a:rPr lang="en-US" sz="2000" b="1" kern="0" smtClean="0">
                <a:solidFill>
                  <a:srgbClr val="008000"/>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38. Quyền và trách nhiệm của đơn vị kế toán được kiểm tra kế </a:t>
            </a:r>
            <a:r>
              <a:rPr lang="en-US" sz="2000" b="1" kern="0" smtClean="0">
                <a:solidFill>
                  <a:srgbClr val="0000FF"/>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39. Kiểm soát nội bộ và kiểm toán nội </a:t>
            </a:r>
            <a:r>
              <a:rPr lang="en-US" sz="2000" b="1" kern="0" smtClean="0">
                <a:solidFill>
                  <a:srgbClr val="0000FF"/>
                </a:solidFill>
                <a:latin typeface="Arial" charset="0"/>
              </a:rPr>
              <a:t>bộ</a:t>
            </a:r>
            <a:endParaRPr lang="en-US" sz="2000" b="1" kern="0">
              <a:solidFill>
                <a:srgbClr val="0000FF"/>
              </a:solidFill>
              <a:latin typeface="Arial" charset="0"/>
            </a:endParaRPr>
          </a:p>
        </p:txBody>
      </p:sp>
    </p:spTree>
    <p:extLst>
      <p:ext uri="{BB962C8B-B14F-4D97-AF65-F5344CB8AC3E}">
        <p14:creationId xmlns:p14="http://schemas.microsoft.com/office/powerpoint/2010/main" val="366604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30. Báo cáo tài chính nhà nước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Báo </a:t>
            </a:r>
            <a:r>
              <a:rPr lang="en-US" sz="2000" b="1" kern="0">
                <a:solidFill>
                  <a:srgbClr val="0000FF"/>
                </a:solidFill>
                <a:latin typeface="Arial" charset="0"/>
              </a:rPr>
              <a:t>cáo tài chính nhà nước được lập </a:t>
            </a:r>
            <a:r>
              <a:rPr lang="en-US" sz="2000" b="1" kern="0">
                <a:solidFill>
                  <a:srgbClr val="FF0066"/>
                </a:solidFill>
                <a:latin typeface="Arial" charset="0"/>
              </a:rPr>
              <a:t>trên cơ sở hợp nhất báo cáo tài chính</a:t>
            </a:r>
            <a:r>
              <a:rPr lang="en-US" sz="2000" b="1" kern="0">
                <a:solidFill>
                  <a:srgbClr val="0000FF"/>
                </a:solidFill>
                <a:latin typeface="Arial" charset="0"/>
              </a:rPr>
              <a:t> của cơ quan nhà nước, đơn vị sự nghiệp công lập, tổ chức kinh tế và các đơn vị có liên quan khác thuộc khu vực nhà nước, dùng để tổng hợp và thuyết minh về tình hình tài chính nhà nước, kết quả hoạt động tài chính nhà nước và lưu chuyển tiền tệ từ hoạt động tài chính nhà nước trên phạm vi toàn quốc và từng địa </a:t>
            </a:r>
            <a:r>
              <a:rPr lang="en-US" sz="2000" b="1" kern="0" smtClean="0">
                <a:solidFill>
                  <a:srgbClr val="0000FF"/>
                </a:solidFill>
                <a:latin typeface="Arial" charset="0"/>
              </a:rPr>
              <a:t>phương.</a:t>
            </a:r>
          </a:p>
          <a:p>
            <a:pPr indent="-457200" algn="just" eaLnBrk="1" hangingPunct="1">
              <a:lnSpc>
                <a:spcPct val="108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Báo </a:t>
            </a:r>
            <a:r>
              <a:rPr lang="en-US" sz="2000" b="1" kern="0">
                <a:solidFill>
                  <a:srgbClr val="0000FF"/>
                </a:solidFill>
                <a:latin typeface="Arial" charset="0"/>
              </a:rPr>
              <a:t>cáo tài chính nhà nước cung cấp thông tin về tình hình thu, chi ngân sách nhà nước, các quỹ tài chính nhà nước, nợ công, vốn nhà nước tại doanh nghiệp, tài sản, nguồn vốn và sử dụng nguồn vốn của Nhà nước. </a:t>
            </a:r>
            <a:r>
              <a:rPr lang="en-US" sz="2000" b="1" kern="0">
                <a:solidFill>
                  <a:srgbClr val="FF0066"/>
                </a:solidFill>
                <a:latin typeface="Arial" charset="0"/>
              </a:rPr>
              <a:t>Báo cáo tài chính nhà nước </a:t>
            </a:r>
            <a:r>
              <a:rPr lang="en-US" sz="2000" b="1" kern="0" smtClean="0">
                <a:solidFill>
                  <a:srgbClr val="FF0066"/>
                </a:solidFill>
                <a:latin typeface="Arial" charset="0"/>
              </a:rPr>
              <a:t>gồm:</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Báo </a:t>
            </a:r>
            <a:r>
              <a:rPr lang="en-US" sz="2000" b="1" kern="0">
                <a:solidFill>
                  <a:srgbClr val="0000FF"/>
                </a:solidFill>
                <a:latin typeface="Arial" charset="0"/>
              </a:rPr>
              <a:t>cáo tình hình tài chính nhà </a:t>
            </a:r>
            <a:r>
              <a:rPr lang="en-US" sz="2000" b="1" kern="0" smtClean="0">
                <a:solidFill>
                  <a:srgbClr val="0000FF"/>
                </a:solidFill>
                <a:latin typeface="Arial" charset="0"/>
              </a:rPr>
              <a:t>nước;</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Báo </a:t>
            </a:r>
            <a:r>
              <a:rPr lang="en-US" sz="2000" b="1" kern="0">
                <a:solidFill>
                  <a:srgbClr val="0000FF"/>
                </a:solidFill>
                <a:latin typeface="Arial" charset="0"/>
              </a:rPr>
              <a:t>cáo kết quả hoạt động tài chính nhà </a:t>
            </a:r>
            <a:r>
              <a:rPr lang="en-US" sz="2000" b="1" kern="0" smtClean="0">
                <a:solidFill>
                  <a:srgbClr val="0000FF"/>
                </a:solidFill>
                <a:latin typeface="Arial" charset="0"/>
              </a:rPr>
              <a:t>nước;</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Báo </a:t>
            </a:r>
            <a:r>
              <a:rPr lang="en-US" sz="2000" b="1" kern="0">
                <a:solidFill>
                  <a:srgbClr val="0000FF"/>
                </a:solidFill>
                <a:latin typeface="Arial" charset="0"/>
              </a:rPr>
              <a:t>cáo lưu chuyển tiền </a:t>
            </a:r>
            <a:r>
              <a:rPr lang="en-US" sz="2000" b="1" kern="0" smtClean="0">
                <a:solidFill>
                  <a:srgbClr val="0000FF"/>
                </a:solidFill>
                <a:latin typeface="Arial" charset="0"/>
              </a:rPr>
              <a:t>tệ;</a:t>
            </a:r>
          </a:p>
          <a:p>
            <a:pPr indent="-457200" algn="just" eaLnBrk="1" hangingPunct="1">
              <a:lnSpc>
                <a:spcPct val="108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Thuyết </a:t>
            </a:r>
            <a:r>
              <a:rPr lang="en-US" sz="2000" b="1" kern="0">
                <a:solidFill>
                  <a:srgbClr val="0000FF"/>
                </a:solidFill>
                <a:latin typeface="Arial" charset="0"/>
              </a:rPr>
              <a:t>minh báo cáo tài chính nhà nước</a:t>
            </a:r>
            <a:r>
              <a:rPr lang="en-US" sz="2000" b="1" kern="0" smtClean="0">
                <a:solidFill>
                  <a:srgbClr val="0000FF"/>
                </a:solidFill>
                <a:latin typeface="Arial" charset="0"/>
              </a:rPr>
              <a:t>.</a:t>
            </a:r>
            <a:endParaRPr lang="nb-NO" sz="2000" b="1" kern="0">
              <a:solidFill>
                <a:srgbClr val="0000FF"/>
              </a:solidFill>
              <a:latin typeface="Arial" charset="0"/>
            </a:endParaRPr>
          </a:p>
        </p:txBody>
      </p:sp>
    </p:spTree>
    <p:extLst>
      <p:ext uri="{BB962C8B-B14F-4D97-AF65-F5344CB8AC3E}">
        <p14:creationId xmlns:p14="http://schemas.microsoft.com/office/powerpoint/2010/main" val="3400095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30. Báo cáo tài chính nhà nước</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3"/>
              <a:defRPr/>
            </a:pPr>
            <a:r>
              <a:rPr lang="en-US" sz="2100" b="1" kern="0" smtClean="0">
                <a:solidFill>
                  <a:srgbClr val="FF0066"/>
                </a:solidFill>
                <a:latin typeface="Arial" charset="0"/>
              </a:rPr>
              <a:t>Việc </a:t>
            </a:r>
            <a:r>
              <a:rPr lang="en-US" sz="2100" b="1" kern="0">
                <a:solidFill>
                  <a:srgbClr val="FF0066"/>
                </a:solidFill>
                <a:latin typeface="Arial" charset="0"/>
              </a:rPr>
              <a:t>lập báo cáo tài chính nhà nước được thực hiện như </a:t>
            </a:r>
            <a:r>
              <a:rPr lang="en-US" sz="2100" b="1" kern="0" smtClean="0">
                <a:solidFill>
                  <a:srgbClr val="FF0066"/>
                </a:solidFill>
                <a:latin typeface="Arial" charset="0"/>
              </a:rPr>
              <a:t>sau:</a:t>
            </a:r>
          </a:p>
          <a:p>
            <a:pPr indent="-457200" algn="just" eaLnBrk="1" hangingPunct="1">
              <a:lnSpc>
                <a:spcPct val="110000"/>
              </a:lnSpc>
              <a:spcBef>
                <a:spcPts val="1000"/>
              </a:spcBef>
              <a:spcAft>
                <a:spcPts val="0"/>
              </a:spcAft>
              <a:buClr>
                <a:srgbClr val="FF0000"/>
              </a:buClr>
              <a:buFont typeface="+mj-lt"/>
              <a:buAutoNum type="alphaLcParenR" startAt="2"/>
              <a:defRPr/>
            </a:pPr>
            <a:r>
              <a:rPr lang="en-US" sz="2100" b="1" kern="0" smtClean="0">
                <a:solidFill>
                  <a:srgbClr val="0000FF"/>
                </a:solidFill>
                <a:latin typeface="Arial" charset="0"/>
              </a:rPr>
              <a:t>Các </a:t>
            </a:r>
            <a:r>
              <a:rPr lang="en-US" sz="2100" b="1" kern="0">
                <a:solidFill>
                  <a:srgbClr val="0000FF"/>
                </a:solidFill>
                <a:latin typeface="Arial" charset="0"/>
              </a:rPr>
              <a:t>cơ quan nhà nước, đơn vị sự nghiệp, tổ chức kinh tế và các đơn vị có liên quan có trách nhiệm lập báo cáo của đơn vị mình và cung cấp thông tin tài chính cần thiết phục vụ việc lập báo cáo tài chính nhà nước trên phạm vi toàn quốc và từng địa </a:t>
            </a:r>
            <a:r>
              <a:rPr lang="en-US" sz="2100" b="1" kern="0" smtClean="0">
                <a:solidFill>
                  <a:srgbClr val="0000FF"/>
                </a:solidFill>
                <a:latin typeface="Arial" charset="0"/>
              </a:rPr>
              <a:t>phương.</a:t>
            </a:r>
          </a:p>
          <a:p>
            <a:pPr indent="-457200" algn="just" eaLnBrk="1" hangingPunct="1">
              <a:lnSpc>
                <a:spcPct val="110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Báo </a:t>
            </a:r>
            <a:r>
              <a:rPr lang="en-US" sz="2100" b="1" kern="0">
                <a:solidFill>
                  <a:srgbClr val="0000FF"/>
                </a:solidFill>
                <a:latin typeface="Arial" charset="0"/>
              </a:rPr>
              <a:t>cáo tài chính nhà nước được lập và trình Quốc hội, Hội đồng nhân dân cùng với thời điểm quyết toán ngân sách nhà nước theo quy định của Luật ngân sách nhà </a:t>
            </a:r>
            <a:r>
              <a:rPr lang="en-US" sz="2100" b="1" kern="0" smtClean="0">
                <a:solidFill>
                  <a:srgbClr val="0000FF"/>
                </a:solidFill>
                <a:latin typeface="Arial" charset="0"/>
              </a:rPr>
              <a:t>nước.</a:t>
            </a:r>
          </a:p>
          <a:p>
            <a:pPr indent="-457200" algn="just" eaLnBrk="1" hangingPunct="1">
              <a:lnSpc>
                <a:spcPct val="110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Chính </a:t>
            </a:r>
            <a:r>
              <a:rPr lang="en-US" sz="2100" b="1" kern="0">
                <a:solidFill>
                  <a:srgbClr val="0000FF"/>
                </a:solidFill>
                <a:latin typeface="Arial" charset="0"/>
              </a:rPr>
              <a:t>phủ quy định chi tiết về nội dung báo cáo tài chính nhà nước; việc tổ chức thực hiện lập, công khai báo cáo tài chính nhà nước; trách nhiệm của các cơ quan, đơn vị, địa phương trong việc cung cấp thông tin phục vụ việc lập báo cáo tài chính nhà nước</a:t>
            </a:r>
            <a:r>
              <a:rPr lang="en-US"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2015466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32. Hình thức và thời hạn công khai báo cáo tài chính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Việc </a:t>
            </a:r>
            <a:r>
              <a:rPr lang="en-US" sz="2100" b="1" kern="0">
                <a:solidFill>
                  <a:srgbClr val="FF0066"/>
                </a:solidFill>
                <a:latin typeface="Arial" charset="0"/>
              </a:rPr>
              <a:t>công khai báo cáo tài chính </a:t>
            </a:r>
            <a:r>
              <a:rPr lang="en-US" sz="2100" b="1" kern="0">
                <a:solidFill>
                  <a:srgbClr val="0000FF"/>
                </a:solidFill>
                <a:latin typeface="Arial" charset="0"/>
              </a:rPr>
              <a:t>được thực hiện theo một hoặc một số hình thức sau </a:t>
            </a:r>
            <a:r>
              <a:rPr lang="en-US" sz="21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Phát </a:t>
            </a:r>
            <a:r>
              <a:rPr lang="en-US" sz="2100" b="1" kern="0">
                <a:solidFill>
                  <a:srgbClr val="0000FF"/>
                </a:solidFill>
                <a:latin typeface="Arial" charset="0"/>
              </a:rPr>
              <a:t>hành ấn </a:t>
            </a:r>
            <a:r>
              <a:rPr lang="en-US" sz="2100" b="1" kern="0" smtClean="0">
                <a:solidFill>
                  <a:srgbClr val="0000FF"/>
                </a:solidFill>
                <a:latin typeface="Arial" charset="0"/>
              </a:rPr>
              <a:t>phẩm;</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Thông </a:t>
            </a:r>
            <a:r>
              <a:rPr lang="en-US" sz="2100" b="1" kern="0">
                <a:solidFill>
                  <a:srgbClr val="0000FF"/>
                </a:solidFill>
                <a:latin typeface="Arial" charset="0"/>
              </a:rPr>
              <a:t>báo bằng văn </a:t>
            </a:r>
            <a:r>
              <a:rPr lang="en-US" sz="2100" b="1" kern="0" smtClean="0">
                <a:solidFill>
                  <a:srgbClr val="0000FF"/>
                </a:solidFill>
                <a:latin typeface="Arial" charset="0"/>
              </a:rPr>
              <a:t>bản;</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Niêm yết;</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Đăng </a:t>
            </a:r>
            <a:r>
              <a:rPr lang="en-US" sz="2100" b="1" kern="0">
                <a:solidFill>
                  <a:srgbClr val="0000FF"/>
                </a:solidFill>
                <a:latin typeface="Arial" charset="0"/>
              </a:rPr>
              <a:t>tải trên trang thông tin điện </a:t>
            </a:r>
            <a:r>
              <a:rPr lang="en-US" sz="2100" b="1" kern="0" smtClean="0">
                <a:solidFill>
                  <a:srgbClr val="0000FF"/>
                </a:solidFill>
                <a:latin typeface="Arial" charset="0"/>
              </a:rPr>
              <a:t>tử;</a:t>
            </a:r>
          </a:p>
          <a:p>
            <a:pPr marL="114300" indent="0" algn="just" eaLnBrk="1" hangingPunct="1">
              <a:lnSpc>
                <a:spcPct val="114000"/>
              </a:lnSpc>
              <a:spcBef>
                <a:spcPts val="1200"/>
              </a:spcBef>
              <a:spcAft>
                <a:spcPts val="0"/>
              </a:spcAft>
              <a:buClr>
                <a:srgbClr val="FF0000"/>
              </a:buClr>
              <a:buNone/>
              <a:defRPr/>
            </a:pPr>
            <a:r>
              <a:rPr lang="en-US" sz="2100" b="1" kern="0" smtClean="0">
                <a:solidFill>
                  <a:srgbClr val="FF0000"/>
                </a:solidFill>
                <a:latin typeface="Arial" charset="0"/>
              </a:rPr>
              <a:t>đ</a:t>
            </a:r>
            <a:r>
              <a:rPr lang="en-US" sz="2100" b="1" kern="0">
                <a:solidFill>
                  <a:srgbClr val="FF0000"/>
                </a:solidFill>
                <a:latin typeface="Arial" charset="0"/>
              </a:rPr>
              <a:t>)</a:t>
            </a:r>
            <a:r>
              <a:rPr lang="en-US" sz="2100" b="1" kern="0">
                <a:solidFill>
                  <a:srgbClr val="0000FF"/>
                </a:solidFill>
                <a:latin typeface="Arial" charset="0"/>
              </a:rPr>
              <a:t> </a:t>
            </a:r>
            <a:r>
              <a:rPr lang="en-US" sz="2100" b="1" kern="0" smtClean="0">
                <a:solidFill>
                  <a:srgbClr val="0000FF"/>
                </a:solidFill>
                <a:latin typeface="Arial" charset="0"/>
              </a:rPr>
              <a:t>  Các </a:t>
            </a:r>
            <a:r>
              <a:rPr lang="en-US" sz="2100" b="1" kern="0">
                <a:solidFill>
                  <a:srgbClr val="0000FF"/>
                </a:solidFill>
                <a:latin typeface="Arial" charset="0"/>
              </a:rPr>
              <a:t>hình thức khác theo quy định của pháp </a:t>
            </a:r>
            <a:r>
              <a:rPr lang="en-US" sz="2100" b="1" kern="0" smtClean="0">
                <a:solidFill>
                  <a:srgbClr val="0000FF"/>
                </a:solidFill>
                <a:latin typeface="Arial" charset="0"/>
              </a:rPr>
              <a:t>luật.</a:t>
            </a:r>
          </a:p>
          <a:p>
            <a:pPr indent="-457200" algn="just" eaLnBrk="1" hangingPunct="1">
              <a:lnSpc>
                <a:spcPct val="114000"/>
              </a:lnSpc>
              <a:spcBef>
                <a:spcPts val="1200"/>
              </a:spcBef>
              <a:spcAft>
                <a:spcPts val="0"/>
              </a:spcAft>
              <a:buClr>
                <a:srgbClr val="FF0000"/>
              </a:buClr>
              <a:buFont typeface="+mj-lt"/>
              <a:buAutoNum type="arabicPeriod" startAt="2"/>
              <a:defRPr/>
            </a:pPr>
            <a:r>
              <a:rPr lang="en-US" sz="2100" b="1" kern="0" smtClean="0">
                <a:solidFill>
                  <a:srgbClr val="0000FF"/>
                </a:solidFill>
                <a:latin typeface="Arial" charset="0"/>
              </a:rPr>
              <a:t>Hình </a:t>
            </a:r>
            <a:r>
              <a:rPr lang="en-US" sz="2100" b="1" kern="0">
                <a:solidFill>
                  <a:srgbClr val="0000FF"/>
                </a:solidFill>
                <a:latin typeface="Arial" charset="0"/>
              </a:rPr>
              <a:t>thức và thời hạn công khai báo cáo tài chính của đơn vị kế toán sử dụng ngân sách nhà nước thực hiện theo quy định của pháp luật về ngân sách nhà nước</a:t>
            </a:r>
            <a:r>
              <a:rPr lang="en-US"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275507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838200"/>
          </a:xfrm>
        </p:spPr>
        <p:txBody>
          <a:bodyPr anchor="ctr"/>
          <a:lstStyle/>
          <a:p>
            <a:pPr algn="ctr">
              <a:lnSpc>
                <a:spcPct val="114000"/>
              </a:lnSpc>
              <a:spcBef>
                <a:spcPts val="0"/>
              </a:spcBef>
            </a:pPr>
            <a:r>
              <a:rPr lang="en-US" sz="2600" b="1" smtClean="0">
                <a:solidFill>
                  <a:srgbClr val="FF0000"/>
                </a:solidFill>
                <a:latin typeface="Arial" panose="020B0604020202020204" pitchFamily="34" charset="0"/>
                <a:cs typeface="Arial" panose="020B0604020202020204" pitchFamily="34" charset="0"/>
              </a:rPr>
              <a:t>ĐÁNH </a:t>
            </a:r>
            <a:r>
              <a:rPr lang="en-US" sz="2600" b="1">
                <a:solidFill>
                  <a:srgbClr val="FF0000"/>
                </a:solidFill>
                <a:latin typeface="Arial" panose="020B0604020202020204" pitchFamily="34" charset="0"/>
                <a:cs typeface="Arial" panose="020B0604020202020204" pitchFamily="34" charset="0"/>
              </a:rPr>
              <a:t>GIÁ </a:t>
            </a:r>
            <a:r>
              <a:rPr lang="en-US" sz="2600" b="1" smtClean="0">
                <a:solidFill>
                  <a:srgbClr val="FF0000"/>
                </a:solidFill>
                <a:latin typeface="Arial" panose="020B0604020202020204" pitchFamily="34" charset="0"/>
                <a:cs typeface="Arial" panose="020B0604020202020204" pitchFamily="34" charset="0"/>
              </a:rPr>
              <a:t>TÌNH HÌNH THỰC </a:t>
            </a:r>
            <a:r>
              <a:rPr lang="en-US" sz="2600" b="1">
                <a:solidFill>
                  <a:srgbClr val="FF0000"/>
                </a:solidFill>
                <a:latin typeface="Arial" panose="020B0604020202020204" pitchFamily="34" charset="0"/>
                <a:cs typeface="Arial" panose="020B0604020202020204" pitchFamily="34" charset="0"/>
              </a:rPr>
              <a:t>HIỆN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LUẬT </a:t>
            </a:r>
            <a:r>
              <a:rPr lang="en-US" sz="2600" b="1">
                <a:solidFill>
                  <a:srgbClr val="FF0000"/>
                </a:solidFill>
                <a:latin typeface="Arial" panose="020B0604020202020204" pitchFamily="34" charset="0"/>
                <a:cs typeface="Arial" panose="020B0604020202020204" pitchFamily="34" charset="0"/>
              </a:rPr>
              <a:t>KẾ TOÁN NĂM 2003</a:t>
            </a: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150" b="1" kern="0" smtClean="0">
                <a:solidFill>
                  <a:srgbClr val="FF0066"/>
                </a:solidFill>
                <a:latin typeface="Arial" charset="0"/>
              </a:rPr>
              <a:t>Về </a:t>
            </a:r>
            <a:r>
              <a:rPr lang="en-US" sz="2150" b="1" kern="0">
                <a:solidFill>
                  <a:srgbClr val="FF0066"/>
                </a:solidFill>
                <a:latin typeface="Arial" charset="0"/>
              </a:rPr>
              <a:t>nguyên tắc kế toán:</a:t>
            </a:r>
            <a:r>
              <a:rPr lang="en-US" sz="2150" b="1" kern="0">
                <a:solidFill>
                  <a:srgbClr val="FF3399"/>
                </a:solidFill>
                <a:latin typeface="Arial" charset="0"/>
              </a:rPr>
              <a:t> </a:t>
            </a:r>
            <a:r>
              <a:rPr lang="en-US" sz="2150" b="1" kern="0">
                <a:solidFill>
                  <a:srgbClr val="0000FF"/>
                </a:solidFill>
                <a:latin typeface="Arial" charset="0"/>
              </a:rPr>
              <a:t>Luật năm 2003 mới chỉ quy định hạch toán theo giá gốc, nên đã không phản ánh được tình hình biến động tài sản và nợ phải trả tại thời điểm lập báo cáo tài chính. Theo chuẩn mực kế toán quốc tế và thông lệ phổ biến trên toàn thế giới việc hạch toán được thực hiện theo giá trị hợp lý (giá thị trường tại thời điểm đánh giá</a:t>
            </a:r>
            <a:r>
              <a:rPr lang="en-US" sz="2150" b="1" kern="0" smtClean="0">
                <a:solidFill>
                  <a:srgbClr val="0000FF"/>
                </a:solidFill>
                <a:latin typeface="Arial" charset="0"/>
              </a:rPr>
              <a:t>). </a:t>
            </a:r>
          </a:p>
          <a:p>
            <a:pPr indent="-457200" algn="just" eaLnBrk="1" hangingPunct="1">
              <a:lnSpc>
                <a:spcPct val="110000"/>
              </a:lnSpc>
              <a:spcBef>
                <a:spcPts val="800"/>
              </a:spcBef>
              <a:spcAft>
                <a:spcPts val="0"/>
              </a:spcAft>
              <a:buClr>
                <a:srgbClr val="FF0000"/>
              </a:buClr>
              <a:buFont typeface="+mj-lt"/>
              <a:buAutoNum type="arabicPeriod"/>
              <a:defRPr/>
            </a:pPr>
            <a:r>
              <a:rPr lang="en-US" sz="2150" b="1" kern="0" smtClean="0">
                <a:solidFill>
                  <a:srgbClr val="FF0066"/>
                </a:solidFill>
                <a:latin typeface="Arial" charset="0"/>
              </a:rPr>
              <a:t>Về </a:t>
            </a:r>
            <a:r>
              <a:rPr lang="en-US" sz="2150" b="1" kern="0">
                <a:solidFill>
                  <a:srgbClr val="FF0066"/>
                </a:solidFill>
                <a:latin typeface="Arial" charset="0"/>
              </a:rPr>
              <a:t>vai trò kiểm tra, kiểm soát</a:t>
            </a:r>
            <a:r>
              <a:rPr lang="en-US" sz="2150" b="1" kern="0">
                <a:solidFill>
                  <a:srgbClr val="FF3399"/>
                </a:solidFill>
                <a:latin typeface="Arial" charset="0"/>
              </a:rPr>
              <a:t> </a:t>
            </a:r>
            <a:r>
              <a:rPr lang="en-US" sz="2150" b="1" kern="0">
                <a:solidFill>
                  <a:srgbClr val="0000FF"/>
                </a:solidFill>
                <a:latin typeface="Arial" charset="0"/>
              </a:rPr>
              <a:t>thông qua công cụ kế toán, Luật 2003 quy định chưa rõ ràng như các hành vi bị cấm, quy định hóa đơn bán hàng để bảo đảm hạch toán tại đơn vị kế toán; và sử dụng để kê khai, thanh quyết toán thuế với ngân sách nhà nước; các quy định về kiểm soát, kiểm toán nội bộ, công khai báo cáo tài chính, về kiểm tra kế toán, xác định rõ trách nhiệm của người đại diện theo pháp luật của đơn vị kế toán nhằm tạo ra cơ chế hạch toán rõ ràng, trung thực, công khai và minh bạch</a:t>
            </a:r>
            <a:r>
              <a:rPr lang="en-US" sz="2150" b="1" kern="0" smtClean="0">
                <a:solidFill>
                  <a:srgbClr val="0000FF"/>
                </a:solidFill>
                <a:latin typeface="Arial" charset="0"/>
              </a:rPr>
              <a:t>.</a:t>
            </a:r>
            <a:endParaRPr lang="nb-NO" sz="2150" b="1" kern="0">
              <a:solidFill>
                <a:srgbClr val="0000FF"/>
              </a:solidFill>
              <a:latin typeface="Arial" charset="0"/>
            </a:endParaRPr>
          </a:p>
        </p:txBody>
      </p:sp>
    </p:spTree>
    <p:extLst>
      <p:ext uri="{BB962C8B-B14F-4D97-AF65-F5344CB8AC3E}">
        <p14:creationId xmlns:p14="http://schemas.microsoft.com/office/powerpoint/2010/main" val="1518183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0"/>
            <a:ext cx="6807202" cy="6858000"/>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35. Nội dung kiểm tra kế </a:t>
            </a:r>
            <a:r>
              <a:rPr lang="en-US" sz="2600" b="1" smtClean="0">
                <a:solidFill>
                  <a:srgbClr val="FF0000"/>
                </a:solidFill>
                <a:latin typeface="Arial" panose="020B0604020202020204" pitchFamily="34" charset="0"/>
                <a:cs typeface="Arial" panose="020B0604020202020204" pitchFamily="34" charset="0"/>
              </a:rPr>
              <a:t>toán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Nội </a:t>
            </a:r>
            <a:r>
              <a:rPr lang="en-US" sz="2100" b="1" kern="0">
                <a:solidFill>
                  <a:srgbClr val="0000FF"/>
                </a:solidFill>
                <a:latin typeface="Arial" charset="0"/>
              </a:rPr>
              <a:t>dung kiểm tra kế toán </a:t>
            </a:r>
            <a:r>
              <a:rPr lang="en-US" sz="2100" b="1" kern="0" smtClean="0">
                <a:solidFill>
                  <a:srgbClr val="0000FF"/>
                </a:solidFill>
                <a:latin typeface="Arial" charset="0"/>
              </a:rPr>
              <a:t>gồm:</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Kiểm </a:t>
            </a:r>
            <a:r>
              <a:rPr lang="en-US" sz="2100" b="1" kern="0">
                <a:solidFill>
                  <a:srgbClr val="0000FF"/>
                </a:solidFill>
                <a:latin typeface="Arial" charset="0"/>
              </a:rPr>
              <a:t>tra việc thực hiện nội dung công tác kế </a:t>
            </a:r>
            <a:r>
              <a:rPr lang="en-US"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Kiểm </a:t>
            </a:r>
            <a:r>
              <a:rPr lang="en-US" sz="2100" b="1" kern="0">
                <a:solidFill>
                  <a:srgbClr val="0000FF"/>
                </a:solidFill>
                <a:latin typeface="Arial" charset="0"/>
              </a:rPr>
              <a:t>tra việc tổ chức bộ máy kế toán và người làm kế </a:t>
            </a:r>
            <a:r>
              <a:rPr lang="en-US"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Kiểm </a:t>
            </a:r>
            <a:r>
              <a:rPr lang="en-US" sz="2100" b="1" kern="0">
                <a:solidFill>
                  <a:srgbClr val="0000FF"/>
                </a:solidFill>
                <a:latin typeface="Arial" charset="0"/>
              </a:rPr>
              <a:t>tra việc tổ chức quản lý và hoạt động kinh doanh dịch vụ kế </a:t>
            </a:r>
            <a:r>
              <a:rPr lang="en-US"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Kiểm </a:t>
            </a:r>
            <a:r>
              <a:rPr lang="en-US" sz="2100" b="1" kern="0">
                <a:solidFill>
                  <a:srgbClr val="0000FF"/>
                </a:solidFill>
                <a:latin typeface="Arial" charset="0"/>
              </a:rPr>
              <a:t>tra việc chấp hành các quy định khác của pháp luật về </a:t>
            </a:r>
            <a:r>
              <a:rPr lang="en-US" sz="2100" b="1" kern="0" smtClean="0">
                <a:solidFill>
                  <a:srgbClr val="0000FF"/>
                </a:solidFill>
                <a:latin typeface="Arial" charset="0"/>
              </a:rPr>
              <a:t/>
            </a:r>
            <a:br>
              <a:rPr lang="en-US" sz="2100" b="1" kern="0" smtClean="0">
                <a:solidFill>
                  <a:srgbClr val="0000FF"/>
                </a:solidFill>
                <a:latin typeface="Arial" charset="0"/>
              </a:rPr>
            </a:br>
            <a:r>
              <a:rPr lang="en-US" sz="2100" b="1" kern="0" smtClean="0">
                <a:solidFill>
                  <a:srgbClr val="0000FF"/>
                </a:solidFill>
                <a:latin typeface="Arial" charset="0"/>
              </a:rPr>
              <a:t>kế toán.</a:t>
            </a:r>
          </a:p>
          <a:p>
            <a:pPr indent="-457200" algn="just" eaLnBrk="1" hangingPunct="1">
              <a:lnSpc>
                <a:spcPct val="114000"/>
              </a:lnSpc>
              <a:spcBef>
                <a:spcPts val="1200"/>
              </a:spcBef>
              <a:spcAft>
                <a:spcPts val="0"/>
              </a:spcAft>
              <a:buClr>
                <a:srgbClr val="FF0000"/>
              </a:buClr>
              <a:buFont typeface="+mj-lt"/>
              <a:buAutoNum type="arabicPeriod" startAt="2"/>
              <a:defRPr/>
            </a:pPr>
            <a:r>
              <a:rPr lang="en-US" sz="2100" b="1" kern="0" smtClean="0">
                <a:solidFill>
                  <a:srgbClr val="0000FF"/>
                </a:solidFill>
                <a:latin typeface="Arial" charset="0"/>
              </a:rPr>
              <a:t>Nội </a:t>
            </a:r>
            <a:r>
              <a:rPr lang="en-US" sz="2100" b="1" kern="0">
                <a:solidFill>
                  <a:srgbClr val="0000FF"/>
                </a:solidFill>
                <a:latin typeface="Arial" charset="0"/>
              </a:rPr>
              <a:t>dung kiểm tra kế toán phải được xác định trong quyết định kiểm tra, trừ trường hợp quy định tại điểm b khoản 3 Điều 34 của Luật này</a:t>
            </a:r>
            <a:r>
              <a:rPr lang="en-US" sz="2100" b="1" kern="0" smtClean="0">
                <a:solidFill>
                  <a:srgbClr val="0000FF"/>
                </a:solidFill>
                <a:latin typeface="Arial" charset="0"/>
              </a:rPr>
              <a:t>.</a:t>
            </a:r>
            <a:endParaRPr lang="nb-NO" sz="2100" b="1" kern="0">
              <a:solidFill>
                <a:srgbClr val="0000FF"/>
              </a:solidFill>
              <a:latin typeface="Arial" charset="0"/>
            </a:endParaRPr>
          </a:p>
        </p:txBody>
      </p:sp>
    </p:spTree>
    <p:extLst>
      <p:ext uri="{BB962C8B-B14F-4D97-AF65-F5344CB8AC3E}">
        <p14:creationId xmlns:p14="http://schemas.microsoft.com/office/powerpoint/2010/main" val="3277895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36. Thời gian kiểm tra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Thời </a:t>
            </a:r>
            <a:r>
              <a:rPr lang="en-US" sz="2200" b="1" kern="0">
                <a:solidFill>
                  <a:srgbClr val="0000FF"/>
                </a:solidFill>
                <a:latin typeface="Arial" charset="0"/>
              </a:rPr>
              <a:t>gian kiểm tra kế toán do cơ quan có thẩm quyền kiểm tra kế toán quyết định nhưng </a:t>
            </a:r>
            <a:r>
              <a:rPr lang="en-US" sz="2200" b="1" kern="0">
                <a:solidFill>
                  <a:srgbClr val="FF0066"/>
                </a:solidFill>
                <a:latin typeface="Arial" charset="0"/>
              </a:rPr>
              <a:t>không quá 10 ngày</a:t>
            </a:r>
            <a:r>
              <a:rPr lang="en-US" sz="2200" b="1" kern="0">
                <a:solidFill>
                  <a:srgbClr val="0000FF"/>
                </a:solidFill>
                <a:latin typeface="Arial" charset="0"/>
              </a:rPr>
              <a:t>, không kể ngày nghỉ, ngày lễ theo quy định của Bộ luật lao động</a:t>
            </a:r>
            <a:r>
              <a:rPr lang="en-US" sz="2200" b="1" kern="0" smtClean="0">
                <a:solidFill>
                  <a:srgbClr val="0000FF"/>
                </a:solidFill>
                <a:latin typeface="Arial" charset="0"/>
              </a:rPr>
              <a:t>.</a:t>
            </a:r>
          </a:p>
          <a:p>
            <a:pPr indent="0" algn="just" eaLnBrk="1" hangingPunct="1">
              <a:lnSpc>
                <a:spcPct val="114000"/>
              </a:lnSpc>
              <a:spcBef>
                <a:spcPts val="1200"/>
              </a:spcBef>
              <a:spcAft>
                <a:spcPts val="0"/>
              </a:spcAft>
              <a:buClr>
                <a:srgbClr val="FF0000"/>
              </a:buClr>
              <a:buNone/>
              <a:defRPr/>
            </a:pPr>
            <a:r>
              <a:rPr lang="en-US" sz="2200" b="1" kern="0" smtClean="0">
                <a:solidFill>
                  <a:srgbClr val="0000FF"/>
                </a:solidFill>
                <a:latin typeface="Arial" charset="0"/>
              </a:rPr>
              <a:t>Trường </a:t>
            </a:r>
            <a:r>
              <a:rPr lang="en-US" sz="2200" b="1" kern="0">
                <a:solidFill>
                  <a:srgbClr val="0000FF"/>
                </a:solidFill>
                <a:latin typeface="Arial" charset="0"/>
              </a:rPr>
              <a:t>hợp nội dung kiểm tra phức tạp, cần có thời gian để đánh giá, đối chiếu, kết luận, cơ quan có thẩm quyền kiểm tra kế toán có thể kéo dài thời gian kiểm tra; </a:t>
            </a:r>
            <a:r>
              <a:rPr lang="en-US" sz="2200" b="1" kern="0">
                <a:solidFill>
                  <a:srgbClr val="FF0066"/>
                </a:solidFill>
                <a:latin typeface="Arial" charset="0"/>
              </a:rPr>
              <a:t>thời gian kéo dài đối với mỗi cuộc kiểm tra không quá 05 ngày</a:t>
            </a:r>
            <a:r>
              <a:rPr lang="en-US" sz="2200" b="1" kern="0">
                <a:solidFill>
                  <a:srgbClr val="0000FF"/>
                </a:solidFill>
                <a:latin typeface="Arial" charset="0"/>
              </a:rPr>
              <a:t>, </a:t>
            </a:r>
            <a:r>
              <a:rPr lang="en-US" sz="2200" b="1" kern="0" smtClean="0">
                <a:solidFill>
                  <a:srgbClr val="0000FF"/>
                </a:solidFill>
                <a:latin typeface="Arial" charset="0"/>
              </a:rPr>
              <a:t>không </a:t>
            </a:r>
            <a:r>
              <a:rPr lang="en-US" sz="2200" b="1" kern="0">
                <a:solidFill>
                  <a:srgbClr val="0000FF"/>
                </a:solidFill>
                <a:latin typeface="Arial" charset="0"/>
              </a:rPr>
              <a:t>kể ngày nghỉ, ngày lễ theo quy định của Bộ luật lao động</a:t>
            </a:r>
            <a:r>
              <a:rPr lang="en-US"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2020897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37. Quyền và trách nhiệm của đoàn kiểm tra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Khi </a:t>
            </a:r>
            <a:r>
              <a:rPr lang="en-US" sz="1900" b="1" kern="0">
                <a:solidFill>
                  <a:srgbClr val="0000FF"/>
                </a:solidFill>
                <a:latin typeface="Arial" charset="0"/>
              </a:rPr>
              <a:t>kiểm tra kế toán, đoàn kiểm tra kế toán </a:t>
            </a:r>
            <a:r>
              <a:rPr lang="en-US" sz="1900" b="1" kern="0">
                <a:solidFill>
                  <a:srgbClr val="FF0066"/>
                </a:solidFill>
                <a:latin typeface="Arial" charset="0"/>
              </a:rPr>
              <a:t>phải công bố quyết định kiểm tra kế toán</a:t>
            </a:r>
            <a:r>
              <a:rPr lang="en-US" sz="1900" b="1" kern="0">
                <a:solidFill>
                  <a:srgbClr val="0000FF"/>
                </a:solidFill>
                <a:latin typeface="Arial" charset="0"/>
              </a:rPr>
              <a:t>, trừ các đoàn thanh tra, kiểm tra, kiểm toán quy định tại điểm b khoản 3 Điều 34 của Luật này. Đoàn kiểm tra kế toán có quyền yêu cầu đơn vị kế toán được kiểm tra cung cấp tài liệu kế toán có liên quan đến nội dung kiểm tra kế toán và giải trình khi cần </a:t>
            </a:r>
            <a:r>
              <a:rPr lang="en-US" sz="1900" b="1" kern="0" smtClean="0">
                <a:solidFill>
                  <a:srgbClr val="0000FF"/>
                </a:solidFill>
                <a:latin typeface="Arial" charset="0"/>
              </a:rPr>
              <a:t>thiết.</a:t>
            </a:r>
          </a:p>
          <a:p>
            <a:pPr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Khi </a:t>
            </a:r>
            <a:r>
              <a:rPr lang="en-US" sz="1900" b="1" kern="0">
                <a:solidFill>
                  <a:srgbClr val="0000FF"/>
                </a:solidFill>
                <a:latin typeface="Arial" charset="0"/>
              </a:rPr>
              <a:t>kết thúc kiểm tra kế toán, </a:t>
            </a:r>
            <a:r>
              <a:rPr lang="en-US" sz="1900" b="1" kern="0">
                <a:solidFill>
                  <a:srgbClr val="FF0066"/>
                </a:solidFill>
                <a:latin typeface="Arial" charset="0"/>
              </a:rPr>
              <a:t>đoàn kiểm tra kế toán phải lập biên bản kiểm tra kế toán </a:t>
            </a:r>
            <a:r>
              <a:rPr lang="en-US" sz="1900" b="1" kern="0">
                <a:solidFill>
                  <a:srgbClr val="0000FF"/>
                </a:solidFill>
                <a:latin typeface="Arial" charset="0"/>
              </a:rPr>
              <a:t>và giao cho đơn vị kế toán được kiểm tra một bản; nếu phát hiện có vi phạm pháp luật về kế toán thì xử lý theo thẩm quyền hoặc chuyển hồ sơ đến cơ quan nhà nước có thẩm quyền để xử lý theo quy định của pháp </a:t>
            </a:r>
            <a:r>
              <a:rPr lang="en-US" sz="1900" b="1" kern="0" smtClean="0">
                <a:solidFill>
                  <a:srgbClr val="0000FF"/>
                </a:solidFill>
                <a:latin typeface="Arial" charset="0"/>
              </a:rPr>
              <a:t>luật.</a:t>
            </a:r>
          </a:p>
          <a:p>
            <a:pPr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Trưởng </a:t>
            </a:r>
            <a:r>
              <a:rPr lang="en-US" sz="1900" b="1" kern="0">
                <a:solidFill>
                  <a:srgbClr val="FF0066"/>
                </a:solidFill>
                <a:latin typeface="Arial" charset="0"/>
              </a:rPr>
              <a:t>đoàn kiểm tra kế toán phải chịu trách nhiệm về các kết luận kiểm </a:t>
            </a:r>
            <a:r>
              <a:rPr lang="en-US" sz="1900" b="1" kern="0" smtClean="0">
                <a:solidFill>
                  <a:srgbClr val="FF0066"/>
                </a:solidFill>
                <a:latin typeface="Arial" charset="0"/>
              </a:rPr>
              <a:t>tra.</a:t>
            </a:r>
          </a:p>
          <a:p>
            <a:pPr indent="-457200" algn="just" eaLnBrk="1" hangingPunct="1">
              <a:lnSpc>
                <a:spcPct val="110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Đoàn </a:t>
            </a:r>
            <a:r>
              <a:rPr lang="en-US" sz="1900" b="1" kern="0">
                <a:solidFill>
                  <a:srgbClr val="FF0066"/>
                </a:solidFill>
                <a:latin typeface="Arial" charset="0"/>
              </a:rPr>
              <a:t>kiểm tra kế toán phải tuân thủ trình tự, nội dung, phạm vi và thời gian kiểm tra, </a:t>
            </a:r>
            <a:r>
              <a:rPr lang="en-US" sz="1900" b="1" kern="0">
                <a:solidFill>
                  <a:srgbClr val="0000FF"/>
                </a:solidFill>
                <a:latin typeface="Arial" charset="0"/>
              </a:rPr>
              <a:t>không được làm ảnh hưởng đến hoạt động bình thường của đơn vị kế toán và không được sách nhiễu đơn vị kế toán được kiểm tra</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1631938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600"/>
              </a:spcBef>
              <a:spcAft>
                <a:spcPts val="0"/>
              </a:spcAft>
              <a:defRPr/>
            </a:pPr>
            <a:r>
              <a:rPr lang="nl-NL" sz="2400" b="1" smtClean="0">
                <a:solidFill>
                  <a:srgbClr val="FF0000"/>
                </a:solidFill>
                <a:latin typeface="Arial" panose="020B0604020202020204" pitchFamily="34" charset="0"/>
                <a:cs typeface="Arial" panose="020B0604020202020204" pitchFamily="34" charset="0"/>
              </a:rPr>
              <a:t>CHƯƠNG II</a:t>
            </a:r>
            <a:r>
              <a:rPr lang="nl-NL" sz="2400" b="1">
                <a:solidFill>
                  <a:srgbClr val="FF0000"/>
                </a:solidFill>
                <a:latin typeface="Arial" panose="020B0604020202020204" pitchFamily="34" charset="0"/>
                <a:cs typeface="Arial" panose="020B0604020202020204" pitchFamily="34" charset="0"/>
              </a:rPr>
              <a:t>. NỘI DUNG CÔNG TÁC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Wingdings" pitchFamily="2" charset="2"/>
              <a:buChar char="v"/>
              <a:defRPr/>
            </a:pPr>
            <a:r>
              <a:rPr lang="en-US" sz="1800" b="1" kern="0" spc="-50" smtClean="0">
                <a:solidFill>
                  <a:srgbClr val="FF0000"/>
                </a:solidFill>
                <a:latin typeface="Arial" charset="0"/>
              </a:rPr>
              <a:t>Mục </a:t>
            </a:r>
            <a:r>
              <a:rPr lang="en-US" sz="1800" b="1" kern="0" spc="-50">
                <a:solidFill>
                  <a:srgbClr val="FF0000"/>
                </a:solidFill>
                <a:latin typeface="Arial" charset="0"/>
              </a:rPr>
              <a:t>5. KIỂM KÊ TÀI SẢN, BẢO QUẢN, LƯU TRỮ TÀI LIỆU </a:t>
            </a:r>
            <a:r>
              <a:rPr lang="en-US" sz="1800" b="1" kern="0" spc="-50" smtClean="0">
                <a:solidFill>
                  <a:srgbClr val="FF0000"/>
                </a:solidFill>
                <a:latin typeface="Arial" charset="0"/>
              </a:rPr>
              <a:t>KẾ 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smtClean="0">
                <a:solidFill>
                  <a:srgbClr val="0000FF"/>
                </a:solidFill>
                <a:latin typeface="Arial" charset="0"/>
              </a:rPr>
              <a:t>Điều </a:t>
            </a:r>
            <a:r>
              <a:rPr lang="en-US" sz="1800" b="1" kern="0">
                <a:solidFill>
                  <a:srgbClr val="0000FF"/>
                </a:solidFill>
                <a:latin typeface="Arial" charset="0"/>
              </a:rPr>
              <a:t>40. Kiểm kê tài </a:t>
            </a:r>
            <a:r>
              <a:rPr lang="en-US" sz="1800" b="1" kern="0" smtClean="0">
                <a:solidFill>
                  <a:srgbClr val="0000FF"/>
                </a:solidFill>
                <a:latin typeface="Arial" charset="0"/>
              </a:rPr>
              <a:t>sản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smtClean="0">
                <a:solidFill>
                  <a:srgbClr val="008000"/>
                </a:solidFill>
                <a:latin typeface="Arial" charset="0"/>
              </a:rPr>
              <a:t>Điều </a:t>
            </a:r>
            <a:r>
              <a:rPr lang="en-US" sz="1800" b="1" kern="0">
                <a:solidFill>
                  <a:srgbClr val="008000"/>
                </a:solidFill>
                <a:latin typeface="Arial" charset="0"/>
              </a:rPr>
              <a:t>41. Bảo quản, lưu trữ tài liệu kế </a:t>
            </a:r>
            <a:r>
              <a:rPr lang="en-US" sz="1800" b="1" kern="0" smtClean="0">
                <a:solidFill>
                  <a:srgbClr val="008000"/>
                </a:solidFill>
                <a:latin typeface="Arial" charset="0"/>
              </a:rPr>
              <a:t>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smtClean="0">
                <a:solidFill>
                  <a:srgbClr val="0000FF"/>
                </a:solidFill>
                <a:latin typeface="Arial" charset="0"/>
              </a:rPr>
              <a:t>Điều </a:t>
            </a:r>
            <a:r>
              <a:rPr lang="en-US" sz="1800" b="1" kern="0">
                <a:solidFill>
                  <a:srgbClr val="0000FF"/>
                </a:solidFill>
                <a:latin typeface="Arial" charset="0"/>
              </a:rPr>
              <a:t>42. Trách nhiệm của đơn vị kế toán trong trường hợp tài liệu kế toán bị mất hoặc bị hủy </a:t>
            </a:r>
            <a:r>
              <a:rPr lang="en-US" sz="1800" b="1" kern="0" smtClean="0">
                <a:solidFill>
                  <a:srgbClr val="0000FF"/>
                </a:solidFill>
                <a:latin typeface="Arial" charset="0"/>
              </a:rPr>
              <a:t>hoại</a:t>
            </a:r>
          </a:p>
          <a:p>
            <a:pPr indent="-457200" algn="just" eaLnBrk="1" hangingPunct="1">
              <a:lnSpc>
                <a:spcPct val="106000"/>
              </a:lnSpc>
              <a:spcBef>
                <a:spcPts val="600"/>
              </a:spcBef>
              <a:spcAft>
                <a:spcPts val="0"/>
              </a:spcAft>
              <a:buClr>
                <a:srgbClr val="FF0000"/>
              </a:buClr>
              <a:buFont typeface="Wingdings" pitchFamily="2" charset="2"/>
              <a:buChar char="v"/>
              <a:defRPr/>
            </a:pPr>
            <a:r>
              <a:rPr lang="en-US" sz="1800" b="1" kern="0" smtClean="0">
                <a:solidFill>
                  <a:srgbClr val="FF0000"/>
                </a:solidFill>
                <a:latin typeface="Arial" charset="0"/>
              </a:rPr>
              <a:t>Mục </a:t>
            </a:r>
            <a:r>
              <a:rPr lang="en-US" sz="1800" b="1" kern="0">
                <a:solidFill>
                  <a:srgbClr val="FF0000"/>
                </a:solidFill>
                <a:latin typeface="Arial" charset="0"/>
              </a:rPr>
              <a:t>6. CÔNG VIỆC KẾ TOÁN TRONG TRƯỜNG HỢP ĐƠN VỊ KẾ TOÁN CHIA, TÁCH, HỢP NHẤT, SÁP NHẬP, CHUYỂN ĐỔI LOẠI HÌNH HOẶC HÌNH THỨC SỞ HỮU, GIẢI THỂ, CHẤM DỨT HOẠT ĐỘNG, PHÁ </a:t>
            </a:r>
            <a:r>
              <a:rPr lang="en-US" sz="1800" b="1" kern="0" smtClean="0">
                <a:solidFill>
                  <a:srgbClr val="FF0000"/>
                </a:solidFill>
                <a:latin typeface="Arial" charset="0"/>
              </a:rPr>
              <a:t>SẢN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a:solidFill>
                  <a:srgbClr val="0000FF"/>
                </a:solidFill>
                <a:latin typeface="Arial" charset="0"/>
              </a:rPr>
              <a:t>Điều 43. Công việc kế toán trong trường hợp chia đơn vị kế 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a:solidFill>
                  <a:srgbClr val="0000FF"/>
                </a:solidFill>
                <a:latin typeface="Arial" charset="0"/>
              </a:rPr>
              <a:t>Điều 44. Công việc kế toán trong trường hợp tách đơn vị kế 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spc="-70">
                <a:solidFill>
                  <a:srgbClr val="008000"/>
                </a:solidFill>
                <a:latin typeface="Arial" charset="0"/>
              </a:rPr>
              <a:t>Điều 45. Công việc kế toán trong trường hợp hợp nhất các đơn vị kế 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a:solidFill>
                  <a:srgbClr val="008000"/>
                </a:solidFill>
                <a:latin typeface="Arial" charset="0"/>
              </a:rPr>
              <a:t>Điều 46. Công việc kế toán trong trường hợp sáp nhập đơn vị kế toán</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a:solidFill>
                  <a:srgbClr val="0000FF"/>
                </a:solidFill>
                <a:latin typeface="Arial" charset="0"/>
              </a:rPr>
              <a:t>Điều 47. Công việc kế toán trong trường hợp chuyển đổi loại hình hoặc hình thức sở hữu</a:t>
            </a:r>
          </a:p>
          <a:p>
            <a:pPr indent="-457200" algn="just" eaLnBrk="1" hangingPunct="1">
              <a:lnSpc>
                <a:spcPct val="106000"/>
              </a:lnSpc>
              <a:spcBef>
                <a:spcPts val="600"/>
              </a:spcBef>
              <a:spcAft>
                <a:spcPts val="0"/>
              </a:spcAft>
              <a:buClr>
                <a:srgbClr val="FF0000"/>
              </a:buClr>
              <a:buFont typeface="+mj-lt"/>
              <a:buAutoNum type="arabicPeriod"/>
              <a:defRPr/>
            </a:pPr>
            <a:r>
              <a:rPr lang="en-US" sz="1800" b="1" kern="0">
                <a:solidFill>
                  <a:srgbClr val="0000FF"/>
                </a:solidFill>
                <a:latin typeface="Arial" charset="0"/>
              </a:rPr>
              <a:t>Điều 48. Công việc kế toán trong trường hợp giải thể, chấm dứt hoạt động, phá sản</a:t>
            </a:r>
          </a:p>
        </p:txBody>
      </p:sp>
    </p:spTree>
    <p:extLst>
      <p:ext uri="{BB962C8B-B14F-4D97-AF65-F5344CB8AC3E}">
        <p14:creationId xmlns:p14="http://schemas.microsoft.com/office/powerpoint/2010/main" val="65302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41. Bảo quản, lưu trữ tài liệu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600"/>
              </a:spcBef>
              <a:spcAft>
                <a:spcPts val="0"/>
              </a:spcAft>
              <a:buClr>
                <a:srgbClr val="FF0000"/>
              </a:buClr>
              <a:buFont typeface="+mj-lt"/>
              <a:buAutoNum type="arabicPeriod" startAt="3"/>
              <a:defRPr/>
            </a:pPr>
            <a:r>
              <a:rPr lang="en-US" sz="1900" b="1" kern="0" smtClean="0">
                <a:solidFill>
                  <a:srgbClr val="0000FF"/>
                </a:solidFill>
                <a:latin typeface="Arial" charset="0"/>
              </a:rPr>
              <a:t>Tài </a:t>
            </a:r>
            <a:r>
              <a:rPr lang="en-US" sz="1900" b="1" kern="0">
                <a:solidFill>
                  <a:srgbClr val="0000FF"/>
                </a:solidFill>
                <a:latin typeface="Arial" charset="0"/>
              </a:rPr>
              <a:t>liệu kế toán phải đưa vào lưu trữ </a:t>
            </a:r>
            <a:r>
              <a:rPr lang="en-US" sz="1900" b="1" kern="0">
                <a:solidFill>
                  <a:srgbClr val="FF0066"/>
                </a:solidFill>
                <a:latin typeface="Arial" charset="0"/>
              </a:rPr>
              <a:t>trong thời hạn 12 tháng</a:t>
            </a:r>
            <a:r>
              <a:rPr lang="en-US" sz="1900" b="1" kern="0">
                <a:solidFill>
                  <a:srgbClr val="0000FF"/>
                </a:solidFill>
                <a:latin typeface="Arial" charset="0"/>
              </a:rPr>
              <a:t>, kể từ ngày kết thúc kỳ kế toán năm hoặc kết thúc công việc kế </a:t>
            </a:r>
            <a:r>
              <a:rPr lang="en-US" sz="1900" b="1" kern="0" smtClean="0">
                <a:solidFill>
                  <a:srgbClr val="0000FF"/>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startAt="3"/>
              <a:defRPr/>
            </a:pPr>
            <a:r>
              <a:rPr lang="en-US" sz="1900" b="1" kern="0" smtClean="0">
                <a:solidFill>
                  <a:srgbClr val="0000FF"/>
                </a:solidFill>
                <a:latin typeface="Arial" charset="0"/>
              </a:rPr>
              <a:t>Người </a:t>
            </a:r>
            <a:r>
              <a:rPr lang="en-US" sz="1900" b="1" kern="0">
                <a:solidFill>
                  <a:srgbClr val="0000FF"/>
                </a:solidFill>
                <a:latin typeface="Arial" charset="0"/>
              </a:rPr>
              <a:t>đại diện theo pháp luật của đơn vị kế toán chịu trách nhiệm tổ chức bảo quản, lưu trữ tài liệu kế </a:t>
            </a:r>
            <a:r>
              <a:rPr lang="en-US" sz="1900" b="1" kern="0" smtClean="0">
                <a:solidFill>
                  <a:srgbClr val="0000FF"/>
                </a:solidFill>
                <a:latin typeface="Arial" charset="0"/>
              </a:rPr>
              <a:t>toán.</a:t>
            </a:r>
          </a:p>
          <a:p>
            <a:pPr indent="-457200" algn="just" eaLnBrk="1" hangingPunct="1">
              <a:lnSpc>
                <a:spcPct val="107000"/>
              </a:lnSpc>
              <a:spcBef>
                <a:spcPts val="600"/>
              </a:spcBef>
              <a:spcAft>
                <a:spcPts val="0"/>
              </a:spcAft>
              <a:buClr>
                <a:srgbClr val="FF0000"/>
              </a:buClr>
              <a:buFont typeface="+mj-lt"/>
              <a:buAutoNum type="arabicPeriod" startAt="3"/>
              <a:defRPr/>
            </a:pPr>
            <a:r>
              <a:rPr lang="en-US" sz="1900" b="1" kern="0" smtClean="0">
                <a:solidFill>
                  <a:srgbClr val="FF0066"/>
                </a:solidFill>
                <a:latin typeface="Arial" charset="0"/>
              </a:rPr>
              <a:t>Tài </a:t>
            </a:r>
            <a:r>
              <a:rPr lang="en-US" sz="1900" b="1" kern="0">
                <a:solidFill>
                  <a:srgbClr val="FF0066"/>
                </a:solidFill>
                <a:latin typeface="Arial" charset="0"/>
              </a:rPr>
              <a:t>liệu kế toán phải được lưu trữ theo thời hạn sau </a:t>
            </a:r>
            <a:r>
              <a:rPr lang="en-US" sz="1900" b="1" kern="0" smtClean="0">
                <a:solidFill>
                  <a:srgbClr val="FF0066"/>
                </a:solidFill>
                <a:latin typeface="Arial" charset="0"/>
              </a:rPr>
              <a:t>đây:</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mtClean="0">
                <a:solidFill>
                  <a:srgbClr val="008000"/>
                </a:solidFill>
                <a:latin typeface="Arial" charset="0"/>
              </a:rPr>
              <a:t>Ít </a:t>
            </a:r>
            <a:r>
              <a:rPr lang="en-US" sz="1900" b="1" kern="0">
                <a:solidFill>
                  <a:srgbClr val="008000"/>
                </a:solidFill>
                <a:latin typeface="Arial" charset="0"/>
              </a:rPr>
              <a:t>nhất là 05 năm </a:t>
            </a:r>
            <a:r>
              <a:rPr lang="en-US" sz="1900" b="1" kern="0">
                <a:solidFill>
                  <a:srgbClr val="0000FF"/>
                </a:solidFill>
                <a:latin typeface="Arial" charset="0"/>
              </a:rPr>
              <a:t>đối với tài liệu kế toán dùng cho quản lý, điều hành của đơn vị kế toán, gồm cả chứng từ kế toán không sử dụng trực tiếp để ghi sổ kế toán và lập báo cáo tài </a:t>
            </a:r>
            <a:r>
              <a:rPr lang="en-US" sz="1900" b="1" kern="0" smtClean="0">
                <a:solidFill>
                  <a:srgbClr val="0000FF"/>
                </a:solidFill>
                <a:latin typeface="Arial" charset="0"/>
              </a:rPr>
              <a:t>chính;</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mtClean="0">
                <a:solidFill>
                  <a:srgbClr val="008000"/>
                </a:solidFill>
                <a:latin typeface="Arial" charset="0"/>
              </a:rPr>
              <a:t>Ít </a:t>
            </a:r>
            <a:r>
              <a:rPr lang="en-US" sz="1900" b="1" kern="0">
                <a:solidFill>
                  <a:srgbClr val="008000"/>
                </a:solidFill>
                <a:latin typeface="Arial" charset="0"/>
              </a:rPr>
              <a:t>nhất là 10 năm </a:t>
            </a:r>
            <a:r>
              <a:rPr lang="en-US" sz="1900" b="1" kern="0">
                <a:solidFill>
                  <a:srgbClr val="0000FF"/>
                </a:solidFill>
                <a:latin typeface="Arial" charset="0"/>
              </a:rPr>
              <a:t>đối với chứng từ kế toán sử dụng trực tiếp để ghi sổ kế toán và lập báo cáo tài chính, sổ kế toán và báo cáo tài chính năm, trừ trường hợp pháp luật có quy định </a:t>
            </a:r>
            <a:r>
              <a:rPr lang="en-US" sz="1900" b="1" kern="0" smtClean="0">
                <a:solidFill>
                  <a:srgbClr val="0000FF"/>
                </a:solidFill>
                <a:latin typeface="Arial" charset="0"/>
              </a:rPr>
              <a:t>khác;</a:t>
            </a:r>
          </a:p>
          <a:p>
            <a:pPr indent="-457200" algn="just" eaLnBrk="1" hangingPunct="1">
              <a:lnSpc>
                <a:spcPct val="107000"/>
              </a:lnSpc>
              <a:spcBef>
                <a:spcPts val="600"/>
              </a:spcBef>
              <a:spcAft>
                <a:spcPts val="0"/>
              </a:spcAft>
              <a:buClr>
                <a:srgbClr val="FF0000"/>
              </a:buClr>
              <a:buFont typeface="+mj-lt"/>
              <a:buAutoNum type="alphaLcParenR"/>
              <a:defRPr/>
            </a:pPr>
            <a:r>
              <a:rPr lang="en-US" sz="1900" b="1" kern="0" smtClean="0">
                <a:solidFill>
                  <a:srgbClr val="008000"/>
                </a:solidFill>
                <a:latin typeface="Arial" charset="0"/>
              </a:rPr>
              <a:t>Lưu </a:t>
            </a:r>
            <a:r>
              <a:rPr lang="en-US" sz="1900" b="1" kern="0">
                <a:solidFill>
                  <a:srgbClr val="008000"/>
                </a:solidFill>
                <a:latin typeface="Arial" charset="0"/>
              </a:rPr>
              <a:t>trữ vĩnh viễn </a:t>
            </a:r>
            <a:r>
              <a:rPr lang="en-US" sz="1900" b="1" kern="0">
                <a:solidFill>
                  <a:srgbClr val="0000FF"/>
                </a:solidFill>
                <a:latin typeface="Arial" charset="0"/>
              </a:rPr>
              <a:t>đối với tài liệu kế toán có tính sử liệu, có ý nghĩa quan trọng về kinh tế, an ninh, quốc </a:t>
            </a:r>
            <a:r>
              <a:rPr lang="en-US" sz="1900" b="1" kern="0" smtClean="0">
                <a:solidFill>
                  <a:srgbClr val="0000FF"/>
                </a:solidFill>
                <a:latin typeface="Arial" charset="0"/>
              </a:rPr>
              <a:t>phòng.</a:t>
            </a:r>
          </a:p>
          <a:p>
            <a:pPr indent="-457200" algn="just" eaLnBrk="1" hangingPunct="1">
              <a:lnSpc>
                <a:spcPct val="107000"/>
              </a:lnSpc>
              <a:spcBef>
                <a:spcPts val="600"/>
              </a:spcBef>
              <a:spcAft>
                <a:spcPts val="0"/>
              </a:spcAft>
              <a:buClr>
                <a:srgbClr val="FF0000"/>
              </a:buClr>
              <a:buFont typeface="+mj-lt"/>
              <a:buAutoNum type="arabicPeriod" startAt="6"/>
              <a:defRPr/>
            </a:pPr>
            <a:r>
              <a:rPr lang="en-US" sz="1900" b="1" kern="0" smtClean="0">
                <a:solidFill>
                  <a:srgbClr val="0000FF"/>
                </a:solidFill>
                <a:latin typeface="Arial" charset="0"/>
              </a:rPr>
              <a:t>Chính </a:t>
            </a:r>
            <a:r>
              <a:rPr lang="en-US" sz="1900" b="1" kern="0">
                <a:solidFill>
                  <a:srgbClr val="0000FF"/>
                </a:solidFill>
                <a:latin typeface="Arial" charset="0"/>
              </a:rPr>
              <a:t>phủ quy định cụ thể từng loại tài liệu kế toán phải lưu trữ, thời hạn lưu trữ, thời điểm tính thời hạn lưu trữ quy định tại khoản 5 Điều này, nơi lưu trữ và thủ tục tiêu hủy tài liệu kế toán lưu trữ</a:t>
            </a:r>
            <a:r>
              <a:rPr lang="en-US" sz="1900" b="1" kern="0" smtClean="0">
                <a:solidFill>
                  <a:srgbClr val="0000FF"/>
                </a:solidFill>
                <a:latin typeface="Arial" charset="0"/>
              </a:rPr>
              <a:t>.</a:t>
            </a:r>
            <a:endParaRPr lang="nb-NO" sz="1900" b="1" kern="0">
              <a:solidFill>
                <a:srgbClr val="0000FF"/>
              </a:solidFill>
              <a:latin typeface="Arial" charset="0"/>
            </a:endParaRPr>
          </a:p>
        </p:txBody>
      </p:sp>
    </p:spTree>
    <p:extLst>
      <p:ext uri="{BB962C8B-B14F-4D97-AF65-F5344CB8AC3E}">
        <p14:creationId xmlns:p14="http://schemas.microsoft.com/office/powerpoint/2010/main" val="1250775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0"/>
            <a:ext cx="7506730" cy="6858000"/>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45. Công việc kế toán trong trường hợp hợp nhất các đơn vị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đơn vị kế toán bị hợp nhất thành đơn vị kế toán mới thì từng đơn vị kế toán bị hợp nhất phải thực hiện các công việc sau </a:t>
            </a:r>
            <a:r>
              <a:rPr lang="en-US" sz="2000" b="1" kern="0" smtClean="0">
                <a:solidFill>
                  <a:srgbClr val="0000FF"/>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Khóa </a:t>
            </a:r>
            <a:r>
              <a:rPr lang="en-US" sz="2000" b="1" kern="0">
                <a:solidFill>
                  <a:srgbClr val="0000FF"/>
                </a:solidFill>
                <a:latin typeface="Arial" charset="0"/>
              </a:rPr>
              <a:t>sổ kế toán, kiểm kê tài sản, xác định nợ chưa thanh toán, lập báo cáo tài </a:t>
            </a:r>
            <a:r>
              <a:rPr lang="en-US" sz="2000" b="1" kern="0" smtClean="0">
                <a:solidFill>
                  <a:srgbClr val="0000FF"/>
                </a:solidFill>
                <a:latin typeface="Arial" charset="0"/>
              </a:rPr>
              <a:t>chính;</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Bàn </a:t>
            </a:r>
            <a:r>
              <a:rPr lang="en-US" sz="2000" b="1" kern="0">
                <a:solidFill>
                  <a:srgbClr val="0000FF"/>
                </a:solidFill>
                <a:latin typeface="Arial" charset="0"/>
              </a:rPr>
              <a:t>giao toàn bộ tài sản, nợ chưa thanh toán, lập biên bản bàn giao và ghi sổ kế toán theo biên bản bàn </a:t>
            </a:r>
            <a:r>
              <a:rPr lang="en-US" sz="2000" b="1" kern="0" smtClean="0">
                <a:solidFill>
                  <a:srgbClr val="0000FF"/>
                </a:solidFill>
                <a:latin typeface="Arial" charset="0"/>
              </a:rPr>
              <a:t>giao;</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Bàn </a:t>
            </a:r>
            <a:r>
              <a:rPr lang="en-US" sz="2000" b="1" kern="0">
                <a:solidFill>
                  <a:srgbClr val="0000FF"/>
                </a:solidFill>
                <a:latin typeface="Arial" charset="0"/>
              </a:rPr>
              <a:t>giao toàn bộ tài liệu kế toán cho đơn vị kế toán hợp </a:t>
            </a:r>
            <a:r>
              <a:rPr lang="en-US" sz="2000" b="1" kern="0" smtClean="0">
                <a:solidFill>
                  <a:srgbClr val="0000FF"/>
                </a:solidFill>
                <a:latin typeface="Arial" charset="0"/>
              </a:rPr>
              <a:t>nhất.</a:t>
            </a:r>
          </a:p>
          <a:p>
            <a:pPr indent="-457200" algn="just" eaLnBrk="1" hangingPunct="1">
              <a:lnSpc>
                <a:spcPct val="110000"/>
              </a:lnSpc>
              <a:spcBef>
                <a:spcPts val="1200"/>
              </a:spcBef>
              <a:spcAft>
                <a:spcPts val="0"/>
              </a:spcAft>
              <a:buClr>
                <a:srgbClr val="FF0000"/>
              </a:buClr>
              <a:buFont typeface="+mj-lt"/>
              <a:buAutoNum type="arabicPeriod" startAt="2"/>
              <a:defRPr/>
            </a:pPr>
            <a:r>
              <a:rPr lang="en-US" sz="2000" b="1" kern="0" smtClean="0">
                <a:solidFill>
                  <a:srgbClr val="0000FF"/>
                </a:solidFill>
                <a:latin typeface="Arial" charset="0"/>
              </a:rPr>
              <a:t>Đơn </a:t>
            </a:r>
            <a:r>
              <a:rPr lang="en-US" sz="2000" b="1" kern="0">
                <a:solidFill>
                  <a:srgbClr val="0000FF"/>
                </a:solidFill>
                <a:latin typeface="Arial" charset="0"/>
              </a:rPr>
              <a:t>vị kế toán hợp nhất phải thực hiện các công việc sau </a:t>
            </a:r>
            <a:r>
              <a:rPr lang="en-US" sz="2000" b="1" kern="0" smtClean="0">
                <a:solidFill>
                  <a:srgbClr val="0000FF"/>
                </a:solidFill>
                <a:latin typeface="Arial" charset="0"/>
              </a:rPr>
              <a:t>đây:</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Căn </a:t>
            </a:r>
            <a:r>
              <a:rPr lang="en-US" sz="2000" b="1" kern="0">
                <a:solidFill>
                  <a:srgbClr val="0000FF"/>
                </a:solidFill>
                <a:latin typeface="Arial" charset="0"/>
              </a:rPr>
              <a:t>cứ vào biên bản bàn giao, mở sổ kế toán và ghi sổ kế toán theo quy định của Luật </a:t>
            </a:r>
            <a:r>
              <a:rPr lang="en-US" sz="2000" b="1" kern="0" smtClean="0">
                <a:solidFill>
                  <a:srgbClr val="0000FF"/>
                </a:solidFill>
                <a:latin typeface="Arial" charset="0"/>
              </a:rPr>
              <a:t>này;</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Tổng </a:t>
            </a:r>
            <a:r>
              <a:rPr lang="en-US" sz="2000" b="1" kern="0">
                <a:solidFill>
                  <a:srgbClr val="0000FF"/>
                </a:solidFill>
                <a:latin typeface="Arial" charset="0"/>
              </a:rPr>
              <a:t>hợp báo cáo tài chính của các đơn vị kế toán bị hợp nhất thành báo cáo tài chính của đơn vị kế toán hợp </a:t>
            </a:r>
            <a:r>
              <a:rPr lang="en-US" sz="2000" b="1" kern="0" smtClean="0">
                <a:solidFill>
                  <a:srgbClr val="0000FF"/>
                </a:solidFill>
                <a:latin typeface="Arial" charset="0"/>
              </a:rPr>
              <a:t>nhất;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Nhận</a:t>
            </a:r>
            <a:r>
              <a:rPr lang="en-US" sz="2000" b="1" kern="0">
                <a:solidFill>
                  <a:srgbClr val="0000FF"/>
                </a:solidFill>
                <a:latin typeface="Arial" charset="0"/>
              </a:rPr>
              <a:t>, lưu trữ tài liệu kế toán của các đơn vị bị hợp nhất</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889990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46. Công việc kế toán trong trường hợp sáp nhập đơn vị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Đơn </a:t>
            </a:r>
            <a:r>
              <a:rPr lang="en-US" sz="2200" b="1" kern="0">
                <a:solidFill>
                  <a:srgbClr val="0000FF"/>
                </a:solidFill>
                <a:latin typeface="Arial" charset="0"/>
              </a:rPr>
              <a:t>vị kế toán bị sáp nhập vào đơn vị kế toán khác phải thực hiện các công việc sau </a:t>
            </a:r>
            <a:r>
              <a:rPr lang="en-US" sz="22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Khóa </a:t>
            </a:r>
            <a:r>
              <a:rPr lang="en-US" sz="2200" b="1" kern="0">
                <a:solidFill>
                  <a:srgbClr val="0000FF"/>
                </a:solidFill>
                <a:latin typeface="Arial" charset="0"/>
              </a:rPr>
              <a:t>sổ kế toán, kiểm kê tài sản, xác định nợ chưa thanh toán, lập báo cáo tài </a:t>
            </a:r>
            <a:r>
              <a:rPr lang="en-US" sz="2200" b="1" kern="0" smtClean="0">
                <a:solidFill>
                  <a:srgbClr val="0000FF"/>
                </a:solidFill>
                <a:latin typeface="Arial" charset="0"/>
              </a:rPr>
              <a:t>chính;</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Bàn </a:t>
            </a:r>
            <a:r>
              <a:rPr lang="en-US" sz="2200" b="1" kern="0">
                <a:solidFill>
                  <a:srgbClr val="0000FF"/>
                </a:solidFill>
                <a:latin typeface="Arial" charset="0"/>
              </a:rPr>
              <a:t>giao toàn bộ tài sản, nợ chưa thanh toán, lập biên bản bàn giao và ghi sổ kế toán theo biên bản bàn </a:t>
            </a:r>
            <a:r>
              <a:rPr lang="en-US" sz="2200" b="1" kern="0" smtClean="0">
                <a:solidFill>
                  <a:srgbClr val="0000FF"/>
                </a:solidFill>
                <a:latin typeface="Arial" charset="0"/>
              </a:rPr>
              <a:t>giao;</a:t>
            </a:r>
          </a:p>
          <a:p>
            <a:pPr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Bàn </a:t>
            </a:r>
            <a:r>
              <a:rPr lang="en-US" sz="2200" b="1" kern="0">
                <a:solidFill>
                  <a:srgbClr val="0000FF"/>
                </a:solidFill>
                <a:latin typeface="Arial" charset="0"/>
              </a:rPr>
              <a:t>giao toàn bộ tài liệu kế toán cho đơn vị kế toán nhận sáp </a:t>
            </a:r>
            <a:r>
              <a:rPr lang="en-US" sz="2200" b="1" kern="0" smtClean="0">
                <a:solidFill>
                  <a:srgbClr val="0000FF"/>
                </a:solidFill>
                <a:latin typeface="Arial" charset="0"/>
              </a:rPr>
              <a:t>nhập.</a:t>
            </a:r>
          </a:p>
          <a:p>
            <a:pPr indent="-457200" algn="just" eaLnBrk="1" hangingPunct="1">
              <a:lnSpc>
                <a:spcPct val="114000"/>
              </a:lnSpc>
              <a:spcBef>
                <a:spcPts val="1200"/>
              </a:spcBef>
              <a:spcAft>
                <a:spcPts val="0"/>
              </a:spcAft>
              <a:buClr>
                <a:srgbClr val="FF0000"/>
              </a:buClr>
              <a:buFont typeface="+mj-lt"/>
              <a:buAutoNum type="arabicPeriod" startAt="2"/>
              <a:defRPr/>
            </a:pPr>
            <a:r>
              <a:rPr lang="en-US" sz="2200" b="1" kern="0" smtClean="0">
                <a:solidFill>
                  <a:srgbClr val="0000FF"/>
                </a:solidFill>
                <a:latin typeface="Arial" charset="0"/>
              </a:rPr>
              <a:t>Đơn </a:t>
            </a:r>
            <a:r>
              <a:rPr lang="en-US" sz="2200" b="1" kern="0">
                <a:solidFill>
                  <a:srgbClr val="0000FF"/>
                </a:solidFill>
                <a:latin typeface="Arial" charset="0"/>
              </a:rPr>
              <a:t>vị kế toán nhận sáp nhập căn cứ vào biên bản bàn giao ghi sổ kế toán theo quy định của Luật này</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9829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Phân </a:t>
            </a:r>
            <a:r>
              <a:rPr lang="en-US" sz="2400" b="1">
                <a:solidFill>
                  <a:srgbClr val="FF0000"/>
                </a:solidFill>
                <a:latin typeface="Arial" panose="020B0604020202020204" pitchFamily="34" charset="0"/>
                <a:cs typeface="Arial" panose="020B0604020202020204" pitchFamily="34" charset="0"/>
              </a:rPr>
              <a:t>biệt hợp nhất và sáp nhập</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US" sz="1900" b="1" kern="0" spc="-80">
                <a:solidFill>
                  <a:srgbClr val="FF0066"/>
                </a:solidFill>
                <a:latin typeface="Arial" charset="0"/>
              </a:rPr>
              <a:t>H</a:t>
            </a:r>
            <a:r>
              <a:rPr lang="vi-VN" sz="1900" b="1" kern="0" spc="-80" smtClean="0">
                <a:solidFill>
                  <a:srgbClr val="FF0066"/>
                </a:solidFill>
                <a:latin typeface="Arial" charset="0"/>
              </a:rPr>
              <a:t>ợp </a:t>
            </a:r>
            <a:r>
              <a:rPr lang="vi-VN" sz="1900" b="1" kern="0" spc="-80">
                <a:solidFill>
                  <a:srgbClr val="FF0066"/>
                </a:solidFill>
                <a:latin typeface="Arial" charset="0"/>
              </a:rPr>
              <a:t>nhất </a:t>
            </a:r>
            <a:r>
              <a:rPr lang="vi-VN" sz="1900" b="1" kern="0" spc="-80">
                <a:solidFill>
                  <a:srgbClr val="0000FF"/>
                </a:solidFill>
                <a:latin typeface="Arial" charset="0"/>
              </a:rPr>
              <a:t>là việc hai hoặc nhiều doanh nghiệp chuyển toàn bộ tài sản, quyền, nghĩa vụ và lợi ích hợp pháp của mình sang một doanh nghiệp </a:t>
            </a:r>
            <a:r>
              <a:rPr lang="vi-VN" sz="1900" b="1" kern="0" spc="-80" smtClean="0">
                <a:solidFill>
                  <a:srgbClr val="0000FF"/>
                </a:solidFill>
                <a:latin typeface="Arial" charset="0"/>
              </a:rPr>
              <a:t>khác</a:t>
            </a:r>
            <a:r>
              <a:rPr lang="en-US" sz="1900" b="1" kern="0" spc="-80" smtClean="0">
                <a:solidFill>
                  <a:srgbClr val="0000FF"/>
                </a:solidFill>
                <a:latin typeface="Arial" charset="0"/>
              </a:rPr>
              <a:t>.</a:t>
            </a:r>
            <a:endParaRPr lang="en-US" sz="1900" b="1" kern="0" spc="-8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FF0066"/>
                </a:solidFill>
                <a:latin typeface="Arial" charset="0"/>
              </a:rPr>
              <a:t>S</a:t>
            </a:r>
            <a:r>
              <a:rPr lang="vi-VN" sz="1900" b="1" kern="0" smtClean="0">
                <a:solidFill>
                  <a:srgbClr val="FF0066"/>
                </a:solidFill>
                <a:latin typeface="Arial" charset="0"/>
              </a:rPr>
              <a:t>áp </a:t>
            </a:r>
            <a:r>
              <a:rPr lang="vi-VN" sz="1900" b="1" kern="0">
                <a:solidFill>
                  <a:srgbClr val="FF0066"/>
                </a:solidFill>
                <a:latin typeface="Arial" charset="0"/>
              </a:rPr>
              <a:t>nhập </a:t>
            </a:r>
            <a:r>
              <a:rPr lang="vi-VN" sz="1900" b="1" kern="0">
                <a:solidFill>
                  <a:srgbClr val="0000FF"/>
                </a:solidFill>
                <a:latin typeface="Arial" charset="0"/>
              </a:rPr>
              <a:t>là một hay một số doanh nghiệp chuyển toàn bộ tài sản, quyền, nghĩa vụ và lợi ích hợp pháp của mình để hình thành một doanh nghiệp </a:t>
            </a:r>
            <a:r>
              <a:rPr lang="vi-VN" sz="1900" b="1" kern="0" smtClean="0">
                <a:solidFill>
                  <a:srgbClr val="0000FF"/>
                </a:solidFill>
                <a:latin typeface="Arial" charset="0"/>
              </a:rPr>
              <a:t>mới.</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a:t>
            </a:r>
            <a:r>
              <a:rPr lang="vi-VN" sz="1900" b="1" kern="0" smtClean="0">
                <a:solidFill>
                  <a:srgbClr val="0000FF"/>
                </a:solidFill>
                <a:latin typeface="Arial" charset="0"/>
              </a:rPr>
              <a:t>ác </a:t>
            </a:r>
            <a:r>
              <a:rPr lang="vi-VN" sz="1900" b="1" kern="0">
                <a:solidFill>
                  <a:srgbClr val="0000FF"/>
                </a:solidFill>
                <a:latin typeface="Arial" charset="0"/>
              </a:rPr>
              <a:t>doanh nghiệp tham gia hợp nhất cùng có quyền quyết định </a:t>
            </a:r>
            <a:r>
              <a:rPr lang="vi-VN" sz="1900" b="1" kern="0">
                <a:solidFill>
                  <a:srgbClr val="0000FF"/>
                </a:solidFill>
                <a:latin typeface="Arial" charset="0"/>
              </a:rPr>
              <a:t>trong </a:t>
            </a:r>
            <a:r>
              <a:rPr lang="en-US" sz="1900" b="1" kern="0" smtClean="0">
                <a:solidFill>
                  <a:srgbClr val="0000FF"/>
                </a:solidFill>
                <a:latin typeface="Arial" charset="0"/>
              </a:rPr>
              <a:t>HĐQT </a:t>
            </a:r>
            <a:r>
              <a:rPr lang="vi-VN" sz="1900" b="1" kern="0" smtClean="0">
                <a:solidFill>
                  <a:srgbClr val="0000FF"/>
                </a:solidFill>
                <a:latin typeface="Arial" charset="0"/>
              </a:rPr>
              <a:t>mới </a:t>
            </a:r>
            <a:r>
              <a:rPr lang="vi-VN" sz="1900" b="1" kern="0">
                <a:solidFill>
                  <a:srgbClr val="0000FF"/>
                </a:solidFill>
                <a:latin typeface="Arial" charset="0"/>
              </a:rPr>
              <a:t>tùy thuộc vào vốn góp của mỗi bên. Trong khi đó, sau khi sáp nhập thì cổ đông của các doanh nghiệp bị sáp nhập sẽ không có quyền quyết định cũng như kiểm soát đối với doanh nghiệp sáp nhập hoặc mua lại doanh nghiệp sáp nhập sẽ vẫn do ban lãnh đạo cũ điều hành và </a:t>
            </a:r>
            <a:r>
              <a:rPr lang="vi-VN" sz="1900" b="1" kern="0">
                <a:solidFill>
                  <a:srgbClr val="0000FF"/>
                </a:solidFill>
                <a:latin typeface="Arial" charset="0"/>
              </a:rPr>
              <a:t>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Luật </a:t>
            </a:r>
            <a:r>
              <a:rPr lang="vi-VN" sz="1900" b="1" kern="0">
                <a:solidFill>
                  <a:srgbClr val="0000FF"/>
                </a:solidFill>
                <a:latin typeface="Arial" charset="0"/>
              </a:rPr>
              <a:t>Doanh nghiệp 2014 cũng có quy định về hai loại hình thức này nhưng chủ yếu là các doanh nghiệp cùng giữa các công ty trách nhiệm hữu hạn với nhau hoặc công ty cổ phần với nhau. Ngoài những quy định đó thì đối tượng được áp dụng hình thức này theo Luật Doanh nghiệp 2014 chỉ được áp dụng với các công ty, trường hợp doanh nghiệp tư nhân không được áp </a:t>
            </a:r>
            <a:r>
              <a:rPr lang="vi-VN" sz="1900" b="1" kern="0">
                <a:solidFill>
                  <a:srgbClr val="0000FF"/>
                </a:solidFill>
                <a:latin typeface="Arial" charset="0"/>
              </a:rPr>
              <a:t>dụng</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37976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smtClean="0">
                <a:solidFill>
                  <a:srgbClr val="0000FF"/>
                </a:solidFill>
                <a:latin typeface="Arial" charset="0"/>
              </a:rPr>
              <a:t>Khi </a:t>
            </a:r>
            <a:r>
              <a:rPr lang="en-US" sz="2000" b="1" kern="0">
                <a:solidFill>
                  <a:srgbClr val="0000FF"/>
                </a:solidFill>
                <a:latin typeface="Arial" charset="0"/>
              </a:rPr>
              <a:t>tổ chức </a:t>
            </a:r>
            <a:r>
              <a:rPr lang="en-US" sz="2000" b="1" kern="0">
                <a:solidFill>
                  <a:srgbClr val="FF0066"/>
                </a:solidFill>
                <a:latin typeface="Arial" charset="0"/>
              </a:rPr>
              <a:t>ứng dụng </a:t>
            </a:r>
            <a:r>
              <a:rPr lang="en-US" sz="2000" b="1" kern="0" smtClean="0">
                <a:solidFill>
                  <a:srgbClr val="FF0066"/>
                </a:solidFill>
                <a:latin typeface="Arial" charset="0"/>
              </a:rPr>
              <a:t>CNTT hiện </a:t>
            </a:r>
            <a:r>
              <a:rPr lang="en-US" sz="2000" b="1" kern="0">
                <a:solidFill>
                  <a:srgbClr val="FF0066"/>
                </a:solidFill>
                <a:latin typeface="Arial" charset="0"/>
              </a:rPr>
              <a:t>đại</a:t>
            </a:r>
            <a:r>
              <a:rPr lang="en-US" sz="2000" b="1" kern="0">
                <a:solidFill>
                  <a:srgbClr val="0000FF"/>
                </a:solidFill>
                <a:latin typeface="Arial" charset="0"/>
              </a:rPr>
              <a:t> thì việc in, lưu giữ chứng từ điện tử, in và lưu giữ sổ kế toán cũng phải quy định phù hợp, khắc phục phương thức hạch toán kế toán thủ công như trước đây</a:t>
            </a:r>
            <a:r>
              <a:rPr lang="en-US" sz="2000" b="1" kern="0" smtClean="0">
                <a:solidFill>
                  <a:srgbClr val="0000FF"/>
                </a:solidFill>
                <a:latin typeface="Arial" charset="0"/>
              </a:rPr>
              <a:t>. </a:t>
            </a:r>
          </a:p>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a:solidFill>
                  <a:srgbClr val="0000FF"/>
                </a:solidFill>
                <a:latin typeface="Arial" charset="0"/>
              </a:rPr>
              <a:t>Đ</a:t>
            </a:r>
            <a:r>
              <a:rPr lang="en-US" sz="2000" b="1" kern="0" smtClean="0">
                <a:solidFill>
                  <a:srgbClr val="0000FF"/>
                </a:solidFill>
                <a:latin typeface="Arial" charset="0"/>
              </a:rPr>
              <a:t>ã </a:t>
            </a:r>
            <a:r>
              <a:rPr lang="en-US" sz="2000" b="1" kern="0">
                <a:solidFill>
                  <a:srgbClr val="0000FF"/>
                </a:solidFill>
                <a:latin typeface="Arial" charset="0"/>
              </a:rPr>
              <a:t>có nhiều </a:t>
            </a:r>
            <a:r>
              <a:rPr lang="en-US" sz="2000" b="1" kern="0">
                <a:solidFill>
                  <a:srgbClr val="FF0066"/>
                </a:solidFill>
                <a:latin typeface="Arial" charset="0"/>
              </a:rPr>
              <a:t>doanh nghiệp được thành lập để cung cấp dịch vụ kế toán</a:t>
            </a:r>
            <a:r>
              <a:rPr lang="en-US" sz="2000" b="1" kern="0">
                <a:solidFill>
                  <a:srgbClr val="0000FF"/>
                </a:solidFill>
                <a:latin typeface="Arial" charset="0"/>
              </a:rPr>
              <a:t> vì thế các quy định về điều kiện kinh doanh dịch vụ kế toán và phương thức tổ chức cần được nghiên cứu chỉnh sửa để phát triển ngành nghề này và nâng cao chất lượng dịch vụ</a:t>
            </a:r>
            <a:r>
              <a:rPr lang="en-US" sz="2000" b="1" kern="0" smtClean="0">
                <a:solidFill>
                  <a:srgbClr val="0000FF"/>
                </a:solidFill>
                <a:latin typeface="Arial" charset="0"/>
              </a:rPr>
              <a:t>.</a:t>
            </a:r>
          </a:p>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smtClean="0">
                <a:solidFill>
                  <a:srgbClr val="FF0066"/>
                </a:solidFill>
                <a:latin typeface="Arial" charset="0"/>
              </a:rPr>
              <a:t>Nội </a:t>
            </a:r>
            <a:r>
              <a:rPr lang="en-US" sz="2000" b="1" kern="0">
                <a:solidFill>
                  <a:srgbClr val="FF0066"/>
                </a:solidFill>
                <a:latin typeface="Arial" charset="0"/>
              </a:rPr>
              <a:t>dung </a:t>
            </a:r>
            <a:r>
              <a:rPr lang="en-US" sz="2000" b="1" kern="0" smtClean="0">
                <a:solidFill>
                  <a:srgbClr val="FF0066"/>
                </a:solidFill>
                <a:latin typeface="Arial" charset="0"/>
              </a:rPr>
              <a:t>QLNN về </a:t>
            </a:r>
            <a:r>
              <a:rPr lang="en-US" sz="2000" b="1" kern="0">
                <a:solidFill>
                  <a:srgbClr val="FF0066"/>
                </a:solidFill>
                <a:latin typeface="Arial" charset="0"/>
              </a:rPr>
              <a:t>kế toán</a:t>
            </a:r>
            <a:r>
              <a:rPr lang="en-US" sz="2000" b="1" kern="0">
                <a:solidFill>
                  <a:srgbClr val="FF3399"/>
                </a:solidFill>
                <a:latin typeface="Arial" charset="0"/>
              </a:rPr>
              <a:t> </a:t>
            </a:r>
            <a:r>
              <a:rPr lang="en-US" sz="2000" b="1" kern="0">
                <a:solidFill>
                  <a:srgbClr val="0000FF"/>
                </a:solidFill>
                <a:latin typeface="Arial" charset="0"/>
              </a:rPr>
              <a:t>cần phải được làm rõ hơn, không chỉ ban hành các văn bản pháp luật về kế toán, mà còn phải gắn với tổ chức kiểm tra giám sát, xử lý vi phạm; cấp giấy chứng nhận đủ điều kiện kinh doanh dịch vụ kế toán; đình chỉ kinh doanh cũng như việc tổ chức thi, cấp chứng chỉ hành nghề về kế toán</a:t>
            </a:r>
            <a:r>
              <a:rPr lang="en-US" sz="2000" b="1" kern="0" smtClean="0">
                <a:solidFill>
                  <a:srgbClr val="0000FF"/>
                </a:solidFill>
                <a:latin typeface="Arial" charset="0"/>
              </a:rPr>
              <a:t>.</a:t>
            </a:r>
          </a:p>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smtClean="0">
                <a:solidFill>
                  <a:srgbClr val="0000FF"/>
                </a:solidFill>
                <a:latin typeface="Arial" charset="0"/>
              </a:rPr>
              <a:t>Còn </a:t>
            </a:r>
            <a:r>
              <a:rPr lang="en-US" sz="2000" b="1" kern="0">
                <a:solidFill>
                  <a:srgbClr val="0000FF"/>
                </a:solidFill>
                <a:latin typeface="Arial" charset="0"/>
              </a:rPr>
              <a:t>có biểu hiện hạch toán kế toán không trung thực, gian lận đã xảy ra và bị cơ quan pháp luật xử lý; báo cáo tài chính chưa kịp thời và độ tin cậy chưa </a:t>
            </a:r>
            <a:r>
              <a:rPr lang="en-US" sz="2000" b="1" kern="0" smtClean="0">
                <a:solidFill>
                  <a:srgbClr val="0000FF"/>
                </a:solidFill>
                <a:latin typeface="Arial" charset="0"/>
              </a:rPr>
              <a:t>cao do </a:t>
            </a:r>
            <a:r>
              <a:rPr lang="en-US" sz="2000" b="1" kern="0" smtClean="0">
                <a:solidFill>
                  <a:srgbClr val="FF0066"/>
                </a:solidFill>
                <a:latin typeface="Arial" charset="0"/>
              </a:rPr>
              <a:t>chưa </a:t>
            </a:r>
            <a:r>
              <a:rPr lang="en-US" sz="2000" b="1" kern="0">
                <a:solidFill>
                  <a:srgbClr val="FF0066"/>
                </a:solidFill>
                <a:latin typeface="Arial" charset="0"/>
              </a:rPr>
              <a:t>có chế tài đủ mạnh để xử lý</a:t>
            </a:r>
            <a:r>
              <a:rPr lang="en-US" sz="2000" b="1" kern="0" smtClean="0">
                <a:solidFill>
                  <a:srgbClr val="FF0066"/>
                </a:solidFill>
                <a:latin typeface="Arial" charset="0"/>
              </a:rPr>
              <a:t>.</a:t>
            </a:r>
            <a:endParaRPr lang="nb-NO" sz="2000" b="1" kern="0">
              <a:solidFill>
                <a:srgbClr val="FF0066"/>
              </a:solidFill>
              <a:latin typeface="Arial" charset="0"/>
            </a:endParaRPr>
          </a:p>
        </p:txBody>
      </p:sp>
      <p:sp>
        <p:nvSpPr>
          <p:cNvPr id="5" name="Title 1"/>
          <p:cNvSpPr>
            <a:spLocks noGrp="1"/>
          </p:cNvSpPr>
          <p:nvPr>
            <p:ph type="title"/>
          </p:nvPr>
        </p:nvSpPr>
        <p:spPr>
          <a:xfrm>
            <a:off x="234950" y="152400"/>
            <a:ext cx="8680450" cy="838200"/>
          </a:xfrm>
        </p:spPr>
        <p:txBody>
          <a:bodyPr anchor="ctr"/>
          <a:lstStyle/>
          <a:p>
            <a:pPr algn="ctr">
              <a:lnSpc>
                <a:spcPct val="114000"/>
              </a:lnSpc>
              <a:spcBef>
                <a:spcPts val="0"/>
              </a:spcBef>
            </a:pPr>
            <a:r>
              <a:rPr lang="en-US" sz="2600" b="1" smtClean="0">
                <a:solidFill>
                  <a:srgbClr val="FF0000"/>
                </a:solidFill>
                <a:latin typeface="Arial" panose="020B0604020202020204" pitchFamily="34" charset="0"/>
                <a:cs typeface="Arial" panose="020B0604020202020204" pitchFamily="34" charset="0"/>
              </a:rPr>
              <a:t>ĐÁNH </a:t>
            </a:r>
            <a:r>
              <a:rPr lang="en-US" sz="2600" b="1">
                <a:solidFill>
                  <a:srgbClr val="FF0000"/>
                </a:solidFill>
                <a:latin typeface="Arial" panose="020B0604020202020204" pitchFamily="34" charset="0"/>
                <a:cs typeface="Arial" panose="020B0604020202020204" pitchFamily="34" charset="0"/>
              </a:rPr>
              <a:t>GIÁ </a:t>
            </a:r>
            <a:r>
              <a:rPr lang="en-US" sz="2600" b="1" smtClean="0">
                <a:solidFill>
                  <a:srgbClr val="FF0000"/>
                </a:solidFill>
                <a:latin typeface="Arial" panose="020B0604020202020204" pitchFamily="34" charset="0"/>
                <a:cs typeface="Arial" panose="020B0604020202020204" pitchFamily="34" charset="0"/>
              </a:rPr>
              <a:t>TÌNH HÌNH THỰC </a:t>
            </a:r>
            <a:r>
              <a:rPr lang="en-US" sz="2600" b="1">
                <a:solidFill>
                  <a:srgbClr val="FF0000"/>
                </a:solidFill>
                <a:latin typeface="Arial" panose="020B0604020202020204" pitchFamily="34" charset="0"/>
                <a:cs typeface="Arial" panose="020B0604020202020204" pitchFamily="34" charset="0"/>
              </a:rPr>
              <a:t>HIỆN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LUẬT </a:t>
            </a:r>
            <a:r>
              <a:rPr lang="en-US" sz="2600" b="1">
                <a:solidFill>
                  <a:srgbClr val="FF0000"/>
                </a:solidFill>
                <a:latin typeface="Arial" panose="020B0604020202020204" pitchFamily="34" charset="0"/>
                <a:cs typeface="Arial" panose="020B0604020202020204" pitchFamily="34" charset="0"/>
              </a:rPr>
              <a:t>KẾ TOÁN NĂM 2003</a:t>
            </a:r>
          </a:p>
        </p:txBody>
      </p:sp>
    </p:spTree>
    <p:extLst>
      <p:ext uri="{BB962C8B-B14F-4D97-AF65-F5344CB8AC3E}">
        <p14:creationId xmlns:p14="http://schemas.microsoft.com/office/powerpoint/2010/main" val="307456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algn="ctr">
              <a:lnSpc>
                <a:spcPct val="110000"/>
              </a:lnSpc>
            </a:pPr>
            <a:r>
              <a:rPr lang="en-US" sz="2400" b="1" smtClean="0">
                <a:solidFill>
                  <a:srgbClr val="FF0000"/>
                </a:solidFill>
                <a:latin typeface="Arial" panose="020B0604020202020204" pitchFamily="34" charset="0"/>
                <a:cs typeface="Arial" panose="020B0604020202020204" pitchFamily="34" charset="0"/>
              </a:rPr>
              <a:t>CHƯƠNG III. TỔ </a:t>
            </a:r>
            <a:r>
              <a:rPr lang="en-US" sz="2400" b="1">
                <a:solidFill>
                  <a:srgbClr val="FF0000"/>
                </a:solidFill>
                <a:latin typeface="Arial" panose="020B0604020202020204" pitchFamily="34" charset="0"/>
                <a:cs typeface="Arial" panose="020B0604020202020204" pitchFamily="34" charset="0"/>
              </a:rPr>
              <a:t>CHỨC BỘ MÁY KẾ TOÁN VÀ NGƯỜI LÀM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itchFamily="2" charset="2"/>
              <a:buChar char="v"/>
              <a:defRPr/>
            </a:pPr>
            <a:r>
              <a:rPr lang="en-US" sz="1900" b="1" kern="0" spc="-70" smtClean="0">
                <a:solidFill>
                  <a:srgbClr val="FF0066"/>
                </a:solidFill>
                <a:latin typeface="Arial" charset="0"/>
              </a:rPr>
              <a:t>Điều </a:t>
            </a:r>
            <a:r>
              <a:rPr lang="en-US" sz="1900" b="1" kern="0" spc="-70">
                <a:solidFill>
                  <a:srgbClr val="FF0066"/>
                </a:solidFill>
                <a:latin typeface="Arial" charset="0"/>
              </a:rPr>
              <a:t>50. Trách nhiệm của người đại diện theo pháp luật của đơn vị kế </a:t>
            </a:r>
            <a:r>
              <a:rPr lang="en-US" sz="1900" b="1" kern="0" spc="-70" smtClean="0">
                <a:solidFill>
                  <a:srgbClr val="FF0066"/>
                </a:solidFill>
                <a:latin typeface="Arial" charset="0"/>
              </a:rPr>
              <a:t>toán</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bộ máy kế toán, bố trí người làm kế toán hoặc quyết định thuê doanh nghiệp kinh doanh dịch vụ kế toán, hộ kinh doanh dịch vụ kế toán theo đúng quy định của Luật </a:t>
            </a:r>
            <a:r>
              <a:rPr lang="en-US" sz="1900" b="1" kern="0" smtClean="0">
                <a:solidFill>
                  <a:srgbClr val="0000FF"/>
                </a:solidFill>
                <a:latin typeface="Arial" charset="0"/>
              </a:rPr>
              <a:t>này.</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Bố </a:t>
            </a:r>
            <a:r>
              <a:rPr lang="en-US" sz="1900" b="1" kern="0">
                <a:solidFill>
                  <a:srgbClr val="0000FF"/>
                </a:solidFill>
                <a:latin typeface="Arial" charset="0"/>
              </a:rPr>
              <a:t>trí người làm kế toán trưởng hoặc quyết định thuê dịch vụ làm kế toán trưởng theo quy định của Luật này; trường hợp pháp luật chuyên ngành có quy định khác thì thực hiện theo quy định của pháp luật chuyên </a:t>
            </a:r>
            <a:r>
              <a:rPr lang="en-US" sz="1900" b="1" kern="0" smtClean="0">
                <a:solidFill>
                  <a:srgbClr val="0000FF"/>
                </a:solidFill>
                <a:latin typeface="Arial" charset="0"/>
              </a:rPr>
              <a:t>ngành.</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và chỉ đạo thực hiện công tác kế toán trong đơn vị kế toán theo quy định của pháp luật về kế toán và chịu trách nhiệm trực tiếp về hậu quả của những sai phạm do mình gây ra; chịu trách nhiệm liên đới đối với những sai phạm do người khác gây ra nhưng thuộc trách nhiệm quản lý của </a:t>
            </a:r>
            <a:r>
              <a:rPr lang="en-US" sz="1900" b="1" kern="0" smtClean="0">
                <a:solidFill>
                  <a:srgbClr val="0000FF"/>
                </a:solidFill>
                <a:latin typeface="Arial" charset="0"/>
              </a:rPr>
              <a:t>mình.</a:t>
            </a:r>
          </a:p>
          <a:p>
            <a:pPr indent="-457200" algn="just" eaLnBrk="1" hangingPunct="1">
              <a:lnSpc>
                <a:spcPct val="110000"/>
              </a:lnSpc>
              <a:spcBef>
                <a:spcPts val="1000"/>
              </a:spcBef>
              <a:spcAft>
                <a:spcPts val="0"/>
              </a:spcAft>
              <a:buClr>
                <a:srgbClr val="FF0000"/>
              </a:buClr>
              <a:buFont typeface="+mj-lt"/>
              <a:buAutoNum type="arabicPeriod"/>
              <a:defRPr/>
            </a:pPr>
            <a:r>
              <a:rPr lang="en-US" sz="1900" b="1" kern="0" smtClean="0">
                <a:solidFill>
                  <a:srgbClr val="0000FF"/>
                </a:solidFill>
                <a:latin typeface="Arial" charset="0"/>
              </a:rPr>
              <a:t>Tổ </a:t>
            </a:r>
            <a:r>
              <a:rPr lang="en-US" sz="1900" b="1" kern="0">
                <a:solidFill>
                  <a:srgbClr val="0000FF"/>
                </a:solidFill>
                <a:latin typeface="Arial" charset="0"/>
              </a:rPr>
              <a:t>chức kiểm tra kế toán trong nội bộ đơn vị và thực hiện kiểm tra kế toán các đơn vị cấp dưới</a:t>
            </a: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251709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52. Những người không được làm kế toán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Cha </a:t>
            </a:r>
            <a:r>
              <a:rPr lang="en-US" sz="2200" b="1" kern="0">
                <a:solidFill>
                  <a:srgbClr val="0000FF"/>
                </a:solidFill>
                <a:latin typeface="Arial" charset="0"/>
              </a:rPr>
              <a:t>đẻ, mẹ đẻ, cha nuôi, mẹ nuôi, vợ, chồng, con đẻ, con nuôi, anh, chị, em ruột của người đại diện theo pháp luật, của người đứng đầu, của giám đốc, tổng giám đốc và của cấp phó của người đứng đầu, phó giám đốc, phó tổng giám đốc phụ trách công tác tài chính - kế toán, kế toán trưởng trong cùng một đơn vị kế toán, trừ doanh nghiệp tư nhân, công ty trách nhiệm hữu hạn do một cá nhân làm chủ sở hữu và các trường hợp khác do Chính phủ quy </a:t>
            </a:r>
            <a:r>
              <a:rPr lang="en-US" sz="2200" b="1" kern="0" smtClean="0">
                <a:solidFill>
                  <a:srgbClr val="0000FF"/>
                </a:solidFill>
                <a:latin typeface="Arial" charset="0"/>
              </a:rPr>
              <a:t>định.</a:t>
            </a:r>
          </a:p>
          <a:p>
            <a:pPr indent="-457200" algn="just" eaLnBrk="1" hangingPunct="1">
              <a:lnSpc>
                <a:spcPct val="114000"/>
              </a:lnSpc>
              <a:spcBef>
                <a:spcPts val="1200"/>
              </a:spcBef>
              <a:spcAft>
                <a:spcPts val="0"/>
              </a:spcAft>
              <a:buClr>
                <a:srgbClr val="FF0000"/>
              </a:buClr>
              <a:buFont typeface="+mj-lt"/>
              <a:buAutoNum type="arabicPeriod" startAt="3"/>
              <a:defRPr/>
            </a:pPr>
            <a:r>
              <a:rPr lang="en-US" sz="2200" b="1" kern="0" smtClean="0">
                <a:solidFill>
                  <a:srgbClr val="0000FF"/>
                </a:solidFill>
                <a:latin typeface="Arial" charset="0"/>
              </a:rPr>
              <a:t>Người </a:t>
            </a:r>
            <a:r>
              <a:rPr lang="en-US" sz="2200" b="1" kern="0">
                <a:solidFill>
                  <a:srgbClr val="0000FF"/>
                </a:solidFill>
                <a:latin typeface="Arial" charset="0"/>
              </a:rPr>
              <a:t>đang là người quản lý, điều hành, thủ kho, thủ quỹ, người mua, bán tài sản trong cùng một đơn vị kế toán, trừ trong doanh nghiệp tư nhân, công ty trách nhiệm hữu hạn do một cá nhân làm chủ sở hữu và các trường hợp khác do Chính phủ quy định.</a:t>
            </a:r>
          </a:p>
          <a:p>
            <a:pPr indent="-457200" algn="just" eaLnBrk="1" hangingPunct="1">
              <a:lnSpc>
                <a:spcPct val="114000"/>
              </a:lnSpc>
              <a:spcBef>
                <a:spcPts val="1200"/>
              </a:spcBef>
              <a:spcAft>
                <a:spcPts val="0"/>
              </a:spcAft>
              <a:buClr>
                <a:srgbClr val="FF0000"/>
              </a:buClr>
              <a:buFont typeface="+mj-lt"/>
              <a:buAutoNum type="arabicPeriod" startAt="3"/>
              <a:defRPr/>
            </a:pPr>
            <a:endParaRPr lang="en-US" sz="2200" b="1" kern="0">
              <a:solidFill>
                <a:srgbClr val="0000FF"/>
              </a:solidFill>
              <a:latin typeface="Arial" charset="0"/>
            </a:endParaRPr>
          </a:p>
        </p:txBody>
      </p:sp>
    </p:spTree>
    <p:extLst>
      <p:ext uri="{BB962C8B-B14F-4D97-AF65-F5344CB8AC3E}">
        <p14:creationId xmlns:p14="http://schemas.microsoft.com/office/powerpoint/2010/main" val="3875413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3476086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0000"/>
              </a:lnSpc>
              <a:spcBef>
                <a:spcPts val="1000"/>
              </a:spcBef>
              <a:spcAft>
                <a:spcPts val="0"/>
              </a:spcAft>
              <a:defRPr/>
            </a:pPr>
            <a:r>
              <a:rPr lang="nl-NL" sz="2400" b="1" smtClean="0">
                <a:solidFill>
                  <a:srgbClr val="FF0000"/>
                </a:solidFill>
                <a:latin typeface="Arial" panose="020B0604020202020204" pitchFamily="34" charset="0"/>
                <a:cs typeface="Arial" panose="020B0604020202020204" pitchFamily="34" charset="0"/>
              </a:rPr>
              <a:t>Điều </a:t>
            </a:r>
            <a:r>
              <a:rPr lang="nl-NL" sz="2400" b="1">
                <a:solidFill>
                  <a:srgbClr val="FF0000"/>
                </a:solidFill>
                <a:latin typeface="Arial" panose="020B0604020202020204" pitchFamily="34" charset="0"/>
                <a:cs typeface="Arial" panose="020B0604020202020204" pitchFamily="34" charset="0"/>
              </a:rPr>
              <a:t>55. Trách nhiệm và quyền của kế toán trưởng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nl-NL" sz="2100" b="1" kern="0" smtClean="0">
                <a:solidFill>
                  <a:srgbClr val="0000FF"/>
                </a:solidFill>
                <a:latin typeface="Arial" charset="0"/>
              </a:rPr>
              <a:t>Kế </a:t>
            </a:r>
            <a:r>
              <a:rPr lang="nl-NL" sz="2100" b="1" kern="0">
                <a:solidFill>
                  <a:srgbClr val="0000FF"/>
                </a:solidFill>
                <a:latin typeface="Arial" charset="0"/>
              </a:rPr>
              <a:t>toán trưởng có trách nhiệm sau </a:t>
            </a:r>
            <a:r>
              <a:rPr lang="nl-NL" sz="2100" b="1" kern="0" smtClean="0">
                <a:solidFill>
                  <a:srgbClr val="0000FF"/>
                </a:solidFill>
                <a:latin typeface="Arial" charset="0"/>
              </a:rPr>
              <a:t>đây:</a:t>
            </a:r>
          </a:p>
          <a:p>
            <a:pPr indent="-457200" algn="just" eaLnBrk="1" hangingPunct="1">
              <a:lnSpc>
                <a:spcPct val="114000"/>
              </a:lnSpc>
              <a:spcBef>
                <a:spcPts val="1200"/>
              </a:spcBef>
              <a:spcAft>
                <a:spcPts val="0"/>
              </a:spcAft>
              <a:buClr>
                <a:srgbClr val="FF0000"/>
              </a:buClr>
              <a:buFont typeface="+mj-lt"/>
              <a:buAutoNum type="alphaLcParenR"/>
              <a:defRPr/>
            </a:pPr>
            <a:r>
              <a:rPr lang="nl-NL" sz="2100" b="1" kern="0" smtClean="0">
                <a:solidFill>
                  <a:srgbClr val="0000FF"/>
                </a:solidFill>
                <a:latin typeface="Arial" charset="0"/>
              </a:rPr>
              <a:t>Thực </a:t>
            </a:r>
            <a:r>
              <a:rPr lang="nl-NL" sz="2100" b="1" kern="0">
                <a:solidFill>
                  <a:srgbClr val="0000FF"/>
                </a:solidFill>
                <a:latin typeface="Arial" charset="0"/>
              </a:rPr>
              <a:t>hiện các quy định của pháp luật về kế toán, tài chính trong đơn vị kế </a:t>
            </a:r>
            <a:r>
              <a:rPr lang="nl-NL"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lphaLcParenR"/>
              <a:defRPr/>
            </a:pPr>
            <a:r>
              <a:rPr lang="nl-NL" sz="2100" b="1" kern="0" smtClean="0">
                <a:solidFill>
                  <a:srgbClr val="0000FF"/>
                </a:solidFill>
                <a:latin typeface="Arial" charset="0"/>
              </a:rPr>
              <a:t>Tổ </a:t>
            </a:r>
            <a:r>
              <a:rPr lang="nl-NL" sz="2100" b="1" kern="0">
                <a:solidFill>
                  <a:srgbClr val="0000FF"/>
                </a:solidFill>
                <a:latin typeface="Arial" charset="0"/>
              </a:rPr>
              <a:t>chức điều hành bộ máy kế toán theo quy định của Luật </a:t>
            </a:r>
            <a:r>
              <a:rPr lang="nl-NL" sz="2100" b="1" kern="0" smtClean="0">
                <a:solidFill>
                  <a:srgbClr val="0000FF"/>
                </a:solidFill>
                <a:latin typeface="Arial" charset="0"/>
              </a:rPr>
              <a:t>này;</a:t>
            </a:r>
          </a:p>
          <a:p>
            <a:pPr indent="-457200" algn="just" eaLnBrk="1" hangingPunct="1">
              <a:lnSpc>
                <a:spcPct val="114000"/>
              </a:lnSpc>
              <a:spcBef>
                <a:spcPts val="1200"/>
              </a:spcBef>
              <a:spcAft>
                <a:spcPts val="0"/>
              </a:spcAft>
              <a:buClr>
                <a:srgbClr val="FF0000"/>
              </a:buClr>
              <a:buFont typeface="+mj-lt"/>
              <a:buAutoNum type="alphaLcParenR"/>
              <a:defRPr/>
            </a:pPr>
            <a:r>
              <a:rPr lang="nl-NL" sz="2100" b="1" kern="0" spc="-80" smtClean="0">
                <a:solidFill>
                  <a:srgbClr val="0000FF"/>
                </a:solidFill>
                <a:latin typeface="Arial" charset="0"/>
              </a:rPr>
              <a:t>Lập </a:t>
            </a:r>
            <a:r>
              <a:rPr lang="nl-NL" sz="2100" b="1" kern="0" spc="-80">
                <a:solidFill>
                  <a:srgbClr val="0000FF"/>
                </a:solidFill>
                <a:latin typeface="Arial" charset="0"/>
              </a:rPr>
              <a:t>báo cáo tài chính tuân thủ chế độ kế toán và chuẩn mực kế </a:t>
            </a:r>
            <a:r>
              <a:rPr lang="nl-NL" sz="2100" b="1" kern="0" spc="-8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2"/>
              <a:defRPr/>
            </a:pPr>
            <a:r>
              <a:rPr lang="nl-NL" sz="2100" b="1" kern="0" spc="-80">
                <a:solidFill>
                  <a:srgbClr val="0000FF"/>
                </a:solidFill>
                <a:latin typeface="Arial" charset="0"/>
              </a:rPr>
              <a:t>Kế toán trưởng có quyền độc lập về chuyên môn, nghiệp vụ kế </a:t>
            </a:r>
            <a:r>
              <a:rPr lang="nl-NL" sz="2100" b="1" kern="0" spc="-8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startAt="2"/>
              <a:defRPr/>
            </a:pPr>
            <a:r>
              <a:rPr lang="nl-NL" sz="2100" b="1" kern="0" smtClean="0">
                <a:solidFill>
                  <a:srgbClr val="0000FF"/>
                </a:solidFill>
                <a:latin typeface="Arial" charset="0"/>
              </a:rPr>
              <a:t>Kế </a:t>
            </a:r>
            <a:r>
              <a:rPr lang="nl-NL" sz="2100" b="1" kern="0">
                <a:solidFill>
                  <a:srgbClr val="0000FF"/>
                </a:solidFill>
                <a:latin typeface="Arial" charset="0"/>
              </a:rPr>
              <a:t>toán trưởng của cơ quan nhà nước, tổ chức, đơn vị sự nghiệp sử dụng ngân sách nhà nước và doanh nghiệp do Nhà nước nắm giữ trên 50% vốn điều lệ, ngoài các quyền quy định tại khoản 2 Điều này còn có các quyền sau đây</a:t>
            </a:r>
            <a:r>
              <a:rPr lang="nl-NL"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741152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0000"/>
              </a:lnSpc>
              <a:spcBef>
                <a:spcPts val="1000"/>
              </a:spcBef>
              <a:spcAft>
                <a:spcPts val="0"/>
              </a:spcAft>
              <a:defRPr/>
            </a:pPr>
            <a:r>
              <a:rPr lang="nl-NL" sz="2400" b="1" smtClean="0">
                <a:solidFill>
                  <a:srgbClr val="FF0000"/>
                </a:solidFill>
                <a:latin typeface="Arial" panose="020B0604020202020204" pitchFamily="34" charset="0"/>
                <a:cs typeface="Arial" panose="020B0604020202020204" pitchFamily="34" charset="0"/>
              </a:rPr>
              <a:t>Điều </a:t>
            </a:r>
            <a:r>
              <a:rPr lang="nl-NL" sz="2400" b="1">
                <a:solidFill>
                  <a:srgbClr val="FF0000"/>
                </a:solidFill>
                <a:latin typeface="Arial" panose="020B0604020202020204" pitchFamily="34" charset="0"/>
                <a:cs typeface="Arial" panose="020B0604020202020204" pitchFamily="34" charset="0"/>
              </a:rPr>
              <a:t>55. Trách nhiệm và quyền của kế toán trưởng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lphaLcParenR"/>
              <a:defRPr/>
            </a:pPr>
            <a:r>
              <a:rPr lang="nl-NL" sz="2000" b="1" kern="0" smtClean="0">
                <a:solidFill>
                  <a:srgbClr val="0000FF"/>
                </a:solidFill>
                <a:latin typeface="Arial" charset="0"/>
              </a:rPr>
              <a:t>Có </a:t>
            </a:r>
            <a:r>
              <a:rPr lang="nl-NL" sz="2000" b="1" kern="0">
                <a:solidFill>
                  <a:srgbClr val="0000FF"/>
                </a:solidFill>
                <a:latin typeface="Arial" charset="0"/>
              </a:rPr>
              <a:t>ý kiến bằng văn bản với người đại diện theo pháp luật của đơn vị kế toán về việc tuyển dụng, thuyên chuyển, tăng lương, khen thưởng, kỷ luật người làm kế toán, thủ kho, thủ </a:t>
            </a:r>
            <a:r>
              <a:rPr lang="nl-NL" sz="2000" b="1" kern="0" smtClean="0">
                <a:solidFill>
                  <a:srgbClr val="0000FF"/>
                </a:solidFill>
                <a:latin typeface="Arial" charset="0"/>
              </a:rPr>
              <a:t>quỹ;</a:t>
            </a:r>
          </a:p>
          <a:p>
            <a:pPr indent="-457200" algn="just" eaLnBrk="1" hangingPunct="1">
              <a:lnSpc>
                <a:spcPct val="114000"/>
              </a:lnSpc>
              <a:spcBef>
                <a:spcPts val="1200"/>
              </a:spcBef>
              <a:spcAft>
                <a:spcPts val="0"/>
              </a:spcAft>
              <a:buClr>
                <a:srgbClr val="FF0000"/>
              </a:buClr>
              <a:buFont typeface="+mj-lt"/>
              <a:buAutoNum type="alphaLcParenR"/>
              <a:defRPr/>
            </a:pPr>
            <a:r>
              <a:rPr lang="nl-NL" sz="2000" b="1" kern="0" smtClean="0">
                <a:solidFill>
                  <a:srgbClr val="0000FF"/>
                </a:solidFill>
                <a:latin typeface="Arial" charset="0"/>
              </a:rPr>
              <a:t>Yêu </a:t>
            </a:r>
            <a:r>
              <a:rPr lang="nl-NL" sz="2000" b="1" kern="0">
                <a:solidFill>
                  <a:srgbClr val="0000FF"/>
                </a:solidFill>
                <a:latin typeface="Arial" charset="0"/>
              </a:rPr>
              <a:t>cầu các bộ phận liên quan trong đơn vị kế toán cung cấp đầy đủ, kịp thời tài liệu liên quan đến công việc kế toán và giám sát tài chính của kế toán </a:t>
            </a:r>
            <a:r>
              <a:rPr lang="nl-NL" sz="2000" b="1" kern="0" smtClean="0">
                <a:solidFill>
                  <a:srgbClr val="0000FF"/>
                </a:solidFill>
                <a:latin typeface="Arial" charset="0"/>
              </a:rPr>
              <a:t>trưởng;</a:t>
            </a:r>
          </a:p>
          <a:p>
            <a:pPr indent="-457200" algn="just" eaLnBrk="1" hangingPunct="1">
              <a:lnSpc>
                <a:spcPct val="114000"/>
              </a:lnSpc>
              <a:spcBef>
                <a:spcPts val="1200"/>
              </a:spcBef>
              <a:spcAft>
                <a:spcPts val="0"/>
              </a:spcAft>
              <a:buClr>
                <a:srgbClr val="FF0000"/>
              </a:buClr>
              <a:buFont typeface="+mj-lt"/>
              <a:buAutoNum type="alphaLcParenR"/>
              <a:defRPr/>
            </a:pPr>
            <a:r>
              <a:rPr lang="nl-NL" sz="2000" b="1" kern="0" smtClean="0">
                <a:solidFill>
                  <a:srgbClr val="0000FF"/>
                </a:solidFill>
                <a:latin typeface="Arial" charset="0"/>
              </a:rPr>
              <a:t>Bảo </a:t>
            </a:r>
            <a:r>
              <a:rPr lang="nl-NL" sz="2000" b="1" kern="0">
                <a:solidFill>
                  <a:srgbClr val="0000FF"/>
                </a:solidFill>
                <a:latin typeface="Arial" charset="0"/>
              </a:rPr>
              <a:t>lưu ý kiến chuyên môn bằng văn bản khi có ý kiến khác với ý kiến của người ra quyết </a:t>
            </a:r>
            <a:r>
              <a:rPr lang="nl-NL" sz="2000" b="1" kern="0" smtClean="0">
                <a:solidFill>
                  <a:srgbClr val="0000FF"/>
                </a:solidFill>
                <a:latin typeface="Arial" charset="0"/>
              </a:rPr>
              <a:t>định;</a:t>
            </a:r>
          </a:p>
          <a:p>
            <a:pPr indent="-457200" algn="just" eaLnBrk="1" hangingPunct="1">
              <a:lnSpc>
                <a:spcPct val="114000"/>
              </a:lnSpc>
              <a:spcBef>
                <a:spcPts val="1200"/>
              </a:spcBef>
              <a:spcAft>
                <a:spcPts val="0"/>
              </a:spcAft>
              <a:buClr>
                <a:srgbClr val="FF0000"/>
              </a:buClr>
              <a:buFont typeface="+mj-lt"/>
              <a:buAutoNum type="alphaLcParenR"/>
              <a:defRPr/>
            </a:pPr>
            <a:r>
              <a:rPr lang="nl-NL" sz="2000" b="1" kern="0" smtClean="0">
                <a:solidFill>
                  <a:srgbClr val="0000FF"/>
                </a:solidFill>
                <a:latin typeface="Arial" charset="0"/>
              </a:rPr>
              <a:t>Báo </a:t>
            </a:r>
            <a:r>
              <a:rPr lang="nl-NL" sz="2000" b="1" kern="0">
                <a:solidFill>
                  <a:srgbClr val="0000FF"/>
                </a:solidFill>
                <a:latin typeface="Arial" charset="0"/>
              </a:rPr>
              <a:t>cáo bằng văn bản cho người đại diện theo pháp luật của đơn vị kế toán khi phát hiện hành vi vi phạm pháp luật về tài chính, kế toán trong đơn vị; </a:t>
            </a:r>
            <a:r>
              <a:rPr lang="nl-NL" sz="2000" b="1" kern="0">
                <a:solidFill>
                  <a:srgbClr val="FF0066"/>
                </a:solidFill>
                <a:latin typeface="Arial" charset="0"/>
              </a:rPr>
              <a:t>trường hợp vẫn phải chấp hành quyết định thì báo cáo lên cấp trên trực tiếp của người đã ra quyết định hoặc cơ quan nhà nước có thẩm quyền và không phải chịu trách nhiệm về hậu quả của việc thi hành quyết định đó</a:t>
            </a:r>
            <a:r>
              <a:rPr lang="nl-NL" sz="2000" b="1" kern="0" smtClean="0">
                <a:solidFill>
                  <a:srgbClr val="FF0066"/>
                </a:solidFill>
                <a:latin typeface="Arial" charset="0"/>
              </a:rPr>
              <a:t>.</a:t>
            </a:r>
            <a:endParaRPr lang="nl-NL" sz="2000" b="1" kern="0">
              <a:solidFill>
                <a:srgbClr val="FF0066"/>
              </a:solidFill>
              <a:latin typeface="Arial" charset="0"/>
            </a:endParaRPr>
          </a:p>
        </p:txBody>
      </p:sp>
    </p:spTree>
    <p:extLst>
      <p:ext uri="{BB962C8B-B14F-4D97-AF65-F5344CB8AC3E}">
        <p14:creationId xmlns:p14="http://schemas.microsoft.com/office/powerpoint/2010/main" val="1902766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96" y="0"/>
            <a:ext cx="6599204" cy="6858000"/>
          </a:xfrm>
          <a:prstGeom prst="rect">
            <a:avLst/>
          </a:prstGeom>
        </p:spPr>
      </p:pic>
    </p:spTree>
    <p:extLst>
      <p:ext uri="{BB962C8B-B14F-4D97-AF65-F5344CB8AC3E}">
        <p14:creationId xmlns:p14="http://schemas.microsoft.com/office/powerpoint/2010/main" val="34760860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34950" y="152400"/>
            <a:ext cx="8680450" cy="533400"/>
          </a:xfrm>
        </p:spPr>
        <p:txBody>
          <a:bodyPr anchor="ctr"/>
          <a:lstStyle/>
          <a:p>
            <a:pPr algn="ctr"/>
            <a:r>
              <a:rPr lang="en-US" sz="2300" b="1" smtClean="0">
                <a:solidFill>
                  <a:srgbClr val="FF0000"/>
                </a:solidFill>
                <a:latin typeface="Arial" panose="020B0604020202020204" pitchFamily="34" charset="0"/>
                <a:cs typeface="Arial" panose="020B0604020202020204" pitchFamily="34" charset="0"/>
              </a:rPr>
              <a:t>MỘT SỐ VĂN BẢN HƯỚNG DẪN</a:t>
            </a:r>
            <a:endParaRPr lang="en-US" sz="2300" b="1">
              <a:solidFill>
                <a:srgbClr val="FF000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53219409"/>
              </p:ext>
            </p:extLst>
          </p:nvPr>
        </p:nvGraphicFramePr>
        <p:xfrm>
          <a:off x="304800" y="762000"/>
          <a:ext cx="8610600" cy="5821680"/>
        </p:xfrm>
        <a:graphic>
          <a:graphicData uri="http://schemas.openxmlformats.org/drawingml/2006/table">
            <a:tbl>
              <a:tblPr firstRow="1" bandRow="1">
                <a:tableStyleId>{5C22544A-7EE6-4342-B048-85BDC9FD1C3A}</a:tableStyleId>
              </a:tblPr>
              <a:tblGrid>
                <a:gridCol w="1981200"/>
                <a:gridCol w="1371600"/>
                <a:gridCol w="5257800"/>
              </a:tblGrid>
              <a:tr h="557131">
                <a:tc>
                  <a:txBody>
                    <a:bodyPr/>
                    <a:lstStyle/>
                    <a:p>
                      <a:pPr algn="ctr">
                        <a:lnSpc>
                          <a:spcPct val="103000"/>
                        </a:lnSpc>
                        <a:spcBef>
                          <a:spcPts val="300"/>
                        </a:spcBef>
                        <a:spcAft>
                          <a:spcPts val="300"/>
                        </a:spcAft>
                      </a:pPr>
                      <a:r>
                        <a:rPr lang="en-US" sz="1800" b="1" kern="1200">
                          <a:solidFill>
                            <a:srgbClr val="0000FF"/>
                          </a:solidFill>
                          <a:latin typeface="Arial" panose="020B0604020202020204" pitchFamily="34" charset="0"/>
                          <a:ea typeface="+mn-ea"/>
                          <a:cs typeface="Arial" panose="020B0604020202020204" pitchFamily="34" charset="0"/>
                        </a:rPr>
                        <a:t>Số / Kí hiệu</a:t>
                      </a: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ctr">
                        <a:lnSpc>
                          <a:spcPct val="103000"/>
                        </a:lnSpc>
                        <a:spcBef>
                          <a:spcPts val="300"/>
                        </a:spcBef>
                        <a:spcAft>
                          <a:spcPts val="300"/>
                        </a:spcAft>
                      </a:pPr>
                      <a:r>
                        <a:rPr lang="en-US" sz="1800" b="1" kern="1200">
                          <a:solidFill>
                            <a:srgbClr val="0000FF"/>
                          </a:solidFill>
                          <a:latin typeface="Arial" panose="020B0604020202020204" pitchFamily="34" charset="0"/>
                          <a:ea typeface="+mn-ea"/>
                          <a:cs typeface="Arial" panose="020B0604020202020204" pitchFamily="34" charset="0"/>
                        </a:rPr>
                        <a:t>Ngày</a:t>
                      </a:r>
                      <a:br>
                        <a:rPr lang="en-US" sz="1800" b="1" kern="1200">
                          <a:solidFill>
                            <a:srgbClr val="0000FF"/>
                          </a:solidFill>
                          <a:latin typeface="Arial" panose="020B0604020202020204" pitchFamily="34" charset="0"/>
                          <a:ea typeface="+mn-ea"/>
                          <a:cs typeface="Arial" panose="020B0604020202020204" pitchFamily="34" charset="0"/>
                        </a:rPr>
                      </a:br>
                      <a:r>
                        <a:rPr lang="en-US" sz="1800" b="1" kern="1200">
                          <a:solidFill>
                            <a:srgbClr val="0000FF"/>
                          </a:solidFill>
                          <a:latin typeface="Arial" panose="020B0604020202020204" pitchFamily="34" charset="0"/>
                          <a:ea typeface="+mn-ea"/>
                          <a:cs typeface="Arial" panose="020B0604020202020204" pitchFamily="34" charset="0"/>
                        </a:rPr>
                        <a:t>ban hành</a:t>
                      </a: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Trích yếu nội dung</a:t>
                      </a:r>
                      <a:endParaRPr lang="en-US" sz="1800" b="1" kern="1200">
                        <a:solidFill>
                          <a:srgbClr val="0000FF"/>
                        </a:solidFill>
                        <a:latin typeface="Arial" panose="020B0604020202020204" pitchFamily="34" charset="0"/>
                        <a:ea typeface="+mn-ea"/>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66"/>
                    </a:solidFill>
                  </a:tcPr>
                </a:tc>
              </a:tr>
              <a:tr h="562610">
                <a:tc>
                  <a:txBody>
                    <a:bodyPr/>
                    <a:lstStyle/>
                    <a:p>
                      <a:pPr algn="ctr">
                        <a:lnSpc>
                          <a:spcPct val="103000"/>
                        </a:lnSpc>
                        <a:spcBef>
                          <a:spcPts val="300"/>
                        </a:spcBef>
                        <a:spcAft>
                          <a:spcPts val="300"/>
                        </a:spcAft>
                      </a:pPr>
                      <a:r>
                        <a:rPr lang="en-US" sz="1800" b="1" kern="1200" smtClean="0">
                          <a:solidFill>
                            <a:srgbClr val="FF0066"/>
                          </a:solidFill>
                          <a:latin typeface="Arial" panose="020B0604020202020204" pitchFamily="34" charset="0"/>
                          <a:ea typeface="+mn-ea"/>
                          <a:cs typeface="Arial" panose="020B0604020202020204" pitchFamily="34" charset="0"/>
                        </a:rPr>
                        <a:t>174/2016/NĐ-CP</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vi-VN" sz="1800" b="1" kern="1200" smtClean="0">
                          <a:solidFill>
                            <a:srgbClr val="FF0066"/>
                          </a:solidFill>
                          <a:latin typeface="Arial" panose="020B0604020202020204" pitchFamily="34" charset="0"/>
                          <a:ea typeface="+mn-ea"/>
                          <a:cs typeface="Arial" panose="020B0604020202020204" pitchFamily="34" charset="0"/>
                        </a:rPr>
                        <a:t>30</a:t>
                      </a:r>
                      <a:r>
                        <a:rPr lang="en-US" sz="1800" b="1" kern="1200" smtClean="0">
                          <a:solidFill>
                            <a:srgbClr val="FF0066"/>
                          </a:solidFill>
                          <a:latin typeface="Arial" panose="020B0604020202020204" pitchFamily="34" charset="0"/>
                          <a:ea typeface="+mn-ea"/>
                          <a:cs typeface="Arial" panose="020B0604020202020204" pitchFamily="34" charset="0"/>
                        </a:rPr>
                        <a:t>/</a:t>
                      </a:r>
                      <a:r>
                        <a:rPr lang="vi-VN" sz="1800" b="1" kern="1200" smtClean="0">
                          <a:solidFill>
                            <a:srgbClr val="FF0066"/>
                          </a:solidFill>
                          <a:latin typeface="Arial" panose="020B0604020202020204" pitchFamily="34" charset="0"/>
                          <a:ea typeface="+mn-ea"/>
                          <a:cs typeface="Arial" panose="020B0604020202020204" pitchFamily="34" charset="0"/>
                        </a:rPr>
                        <a:t>12</a:t>
                      </a:r>
                      <a:r>
                        <a:rPr lang="en-US" sz="1800" b="1" kern="1200" smtClean="0">
                          <a:solidFill>
                            <a:srgbClr val="FF0066"/>
                          </a:solidFill>
                          <a:latin typeface="Arial" panose="020B0604020202020204" pitchFamily="34" charset="0"/>
                          <a:ea typeface="+mn-ea"/>
                          <a:cs typeface="Arial" panose="020B0604020202020204" pitchFamily="34" charset="0"/>
                        </a:rPr>
                        <a:t>/</a:t>
                      </a:r>
                      <a:r>
                        <a:rPr lang="vi-VN" sz="1800" b="1" kern="1200" smtClean="0">
                          <a:solidFill>
                            <a:srgbClr val="FF0066"/>
                          </a:solidFill>
                          <a:latin typeface="Arial" panose="020B0604020202020204" pitchFamily="34" charset="0"/>
                          <a:ea typeface="+mn-ea"/>
                          <a:cs typeface="Arial" panose="020B0604020202020204" pitchFamily="34" charset="0"/>
                        </a:rPr>
                        <a:t>2016</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smtClean="0">
                          <a:solidFill>
                            <a:srgbClr val="FF0066"/>
                          </a:solidFill>
                          <a:latin typeface="Arial" panose="020B0604020202020204" pitchFamily="34" charset="0"/>
                          <a:ea typeface="+mn-ea"/>
                          <a:cs typeface="Arial" panose="020B0604020202020204" pitchFamily="34" charset="0"/>
                        </a:rPr>
                        <a:t>Nghị định quy định chi tiết một số điều của Luật kế toán</a:t>
                      </a:r>
                      <a:endParaRPr lang="vi-VN"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86410">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25/2017/NĐ-CP</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14/3/2017</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smtClean="0">
                          <a:solidFill>
                            <a:srgbClr val="0000FF"/>
                          </a:solidFill>
                          <a:latin typeface="Arial" panose="020B0604020202020204" pitchFamily="34" charset="0"/>
                          <a:ea typeface="+mn-ea"/>
                          <a:cs typeface="Arial" panose="020B0604020202020204" pitchFamily="34" charset="0"/>
                        </a:rPr>
                        <a:t>N</a:t>
                      </a:r>
                      <a:r>
                        <a:rPr lang="vi-VN" sz="1800" b="1" kern="1200" smtClean="0">
                          <a:solidFill>
                            <a:srgbClr val="0000FF"/>
                          </a:solidFill>
                          <a:latin typeface="Arial" panose="020B0604020202020204" pitchFamily="34" charset="0"/>
                          <a:ea typeface="+mn-ea"/>
                          <a:cs typeface="Arial" panose="020B0604020202020204" pitchFamily="34" charset="0"/>
                        </a:rPr>
                        <a:t>ghị định</a:t>
                      </a:r>
                      <a:r>
                        <a:rPr lang="en-US" sz="1800" b="1" kern="1200" smtClean="0">
                          <a:solidFill>
                            <a:srgbClr val="0000FF"/>
                          </a:solidFill>
                          <a:latin typeface="Arial" panose="020B0604020202020204" pitchFamily="34" charset="0"/>
                          <a:ea typeface="+mn-ea"/>
                          <a:cs typeface="Arial" panose="020B0604020202020204" pitchFamily="34" charset="0"/>
                        </a:rPr>
                        <a:t> </a:t>
                      </a:r>
                      <a:r>
                        <a:rPr lang="vi-VN" sz="1800" b="1" kern="1200" smtClean="0">
                          <a:solidFill>
                            <a:srgbClr val="0000FF"/>
                          </a:solidFill>
                          <a:latin typeface="Arial" panose="020B0604020202020204" pitchFamily="34" charset="0"/>
                          <a:ea typeface="+mn-ea"/>
                          <a:cs typeface="Arial" panose="020B0604020202020204" pitchFamily="34" charset="0"/>
                        </a:rPr>
                        <a:t>về báo cáo tài chính nhà nước</a:t>
                      </a:r>
                      <a:endParaRPr lang="vi-VN"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762000">
                <a:tc>
                  <a:txBody>
                    <a:bodyPr/>
                    <a:lstStyle/>
                    <a:p>
                      <a:pPr marL="0" marR="0" indent="0" algn="ctr" defTabSz="914400" rtl="0" eaLnBrk="1" fontAlgn="auto" latinLnBrk="0" hangingPunct="1">
                        <a:lnSpc>
                          <a:spcPct val="103000"/>
                        </a:lnSpc>
                        <a:spcBef>
                          <a:spcPts val="300"/>
                        </a:spcBef>
                        <a:spcAft>
                          <a:spcPts val="300"/>
                        </a:spcAft>
                        <a:buClrTx/>
                        <a:buSzTx/>
                        <a:buFontTx/>
                        <a:buNone/>
                        <a:tabLst/>
                        <a:defRPr/>
                      </a:pPr>
                      <a:r>
                        <a:rPr lang="en-US" sz="1800" b="1" kern="1200" smtClean="0">
                          <a:solidFill>
                            <a:srgbClr val="FF0066"/>
                          </a:solidFill>
                          <a:latin typeface="Arial" panose="020B0604020202020204" pitchFamily="34" charset="0"/>
                          <a:ea typeface="+mn-ea"/>
                          <a:cs typeface="Arial" panose="020B0604020202020204" pitchFamily="34" charset="0"/>
                        </a:rPr>
                        <a:t>41/2018/NĐ-CP</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vi-VN" sz="1800" b="1" kern="1200" smtClean="0">
                          <a:solidFill>
                            <a:srgbClr val="FF0066"/>
                          </a:solidFill>
                          <a:latin typeface="Arial" panose="020B0604020202020204" pitchFamily="34" charset="0"/>
                          <a:ea typeface="+mn-ea"/>
                          <a:cs typeface="Arial" panose="020B0604020202020204" pitchFamily="34" charset="0"/>
                        </a:rPr>
                        <a:t>12</a:t>
                      </a:r>
                      <a:r>
                        <a:rPr lang="en-US" sz="1800" b="1" kern="1200" smtClean="0">
                          <a:solidFill>
                            <a:srgbClr val="FF0066"/>
                          </a:solidFill>
                          <a:latin typeface="Arial" panose="020B0604020202020204" pitchFamily="34" charset="0"/>
                          <a:ea typeface="+mn-ea"/>
                          <a:cs typeface="Arial" panose="020B0604020202020204" pitchFamily="34" charset="0"/>
                        </a:rPr>
                        <a:t>/</a:t>
                      </a:r>
                      <a:r>
                        <a:rPr lang="vi-VN" sz="1800" b="1" kern="1200" smtClean="0">
                          <a:solidFill>
                            <a:srgbClr val="FF0066"/>
                          </a:solidFill>
                          <a:latin typeface="Arial" panose="020B0604020202020204" pitchFamily="34" charset="0"/>
                          <a:ea typeface="+mn-ea"/>
                          <a:cs typeface="Arial" panose="020B0604020202020204" pitchFamily="34" charset="0"/>
                        </a:rPr>
                        <a:t>3</a:t>
                      </a:r>
                      <a:r>
                        <a:rPr lang="en-US" sz="1800" b="1" kern="1200" smtClean="0">
                          <a:solidFill>
                            <a:srgbClr val="FF0066"/>
                          </a:solidFill>
                          <a:latin typeface="Arial" panose="020B0604020202020204" pitchFamily="34" charset="0"/>
                          <a:ea typeface="+mn-ea"/>
                          <a:cs typeface="Arial" panose="020B0604020202020204" pitchFamily="34" charset="0"/>
                        </a:rPr>
                        <a:t>/</a:t>
                      </a:r>
                      <a:r>
                        <a:rPr lang="vi-VN" sz="1800" b="1" kern="1200" smtClean="0">
                          <a:solidFill>
                            <a:srgbClr val="FF0066"/>
                          </a:solidFill>
                          <a:latin typeface="Arial" panose="020B0604020202020204" pitchFamily="34" charset="0"/>
                          <a:ea typeface="+mn-ea"/>
                          <a:cs typeface="Arial" panose="020B0604020202020204" pitchFamily="34" charset="0"/>
                        </a:rPr>
                        <a:t>2018</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baseline="0" smtClean="0">
                          <a:solidFill>
                            <a:srgbClr val="FF0066"/>
                          </a:solidFill>
                          <a:latin typeface="Arial" panose="020B0604020202020204" pitchFamily="34" charset="0"/>
                          <a:ea typeface="+mn-ea"/>
                          <a:cs typeface="Arial" panose="020B0604020202020204" pitchFamily="34" charset="0"/>
                        </a:rPr>
                        <a:t>N</a:t>
                      </a:r>
                      <a:r>
                        <a:rPr lang="vi-VN" sz="1800" b="1" kern="1200" baseline="0" smtClean="0">
                          <a:solidFill>
                            <a:srgbClr val="FF0066"/>
                          </a:solidFill>
                          <a:latin typeface="Arial" panose="020B0604020202020204" pitchFamily="34" charset="0"/>
                          <a:ea typeface="+mn-ea"/>
                          <a:cs typeface="Arial" panose="020B0604020202020204" pitchFamily="34" charset="0"/>
                        </a:rPr>
                        <a:t>ghị định</a:t>
                      </a:r>
                      <a:r>
                        <a:rPr lang="en-US" sz="1800" b="1" kern="1200" baseline="0" smtClean="0">
                          <a:solidFill>
                            <a:srgbClr val="FF0066"/>
                          </a:solidFill>
                          <a:latin typeface="Arial" panose="020B0604020202020204" pitchFamily="34" charset="0"/>
                          <a:ea typeface="+mn-ea"/>
                          <a:cs typeface="Arial" panose="020B0604020202020204" pitchFamily="34" charset="0"/>
                        </a:rPr>
                        <a:t> </a:t>
                      </a:r>
                      <a:r>
                        <a:rPr lang="vi-VN" sz="1800" b="1" kern="1200" baseline="0" smtClean="0">
                          <a:solidFill>
                            <a:srgbClr val="FF0066"/>
                          </a:solidFill>
                          <a:latin typeface="Arial" panose="020B0604020202020204" pitchFamily="34" charset="0"/>
                          <a:ea typeface="+mn-ea"/>
                          <a:cs typeface="Arial" panose="020B0604020202020204" pitchFamily="34" charset="0"/>
                        </a:rPr>
                        <a:t>quy định xử phạt vi phạm </a:t>
                      </a:r>
                      <a:r>
                        <a:rPr lang="en-US" sz="1800" b="1" kern="1200" baseline="0" smtClean="0">
                          <a:solidFill>
                            <a:srgbClr val="FF0066"/>
                          </a:solidFill>
                          <a:latin typeface="Arial" panose="020B0604020202020204" pitchFamily="34" charset="0"/>
                          <a:ea typeface="+mn-ea"/>
                          <a:cs typeface="Arial" panose="020B0604020202020204" pitchFamily="34" charset="0"/>
                        </a:rPr>
                        <a:t/>
                      </a:r>
                      <a:br>
                        <a:rPr lang="en-US" sz="1800" b="1" kern="1200" baseline="0" smtClean="0">
                          <a:solidFill>
                            <a:srgbClr val="FF0066"/>
                          </a:solidFill>
                          <a:latin typeface="Arial" panose="020B0604020202020204" pitchFamily="34" charset="0"/>
                          <a:ea typeface="+mn-ea"/>
                          <a:cs typeface="Arial" panose="020B0604020202020204" pitchFamily="34" charset="0"/>
                        </a:rPr>
                      </a:br>
                      <a:r>
                        <a:rPr lang="vi-VN" sz="1800" b="1" kern="1200" baseline="0" smtClean="0">
                          <a:solidFill>
                            <a:srgbClr val="FF0066"/>
                          </a:solidFill>
                          <a:latin typeface="Arial" panose="020B0604020202020204" pitchFamily="34" charset="0"/>
                          <a:ea typeface="+mn-ea"/>
                          <a:cs typeface="Arial" panose="020B0604020202020204" pitchFamily="34" charset="0"/>
                        </a:rPr>
                        <a:t>hành chính trong lĩnh vực kế toán, kiểm toán độc lập</a:t>
                      </a: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72440">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05/2019/NĐ-CP</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vi-VN" sz="1800" b="1" kern="1200" smtClean="0">
                          <a:solidFill>
                            <a:srgbClr val="0000FF"/>
                          </a:solidFill>
                          <a:latin typeface="Arial" panose="020B0604020202020204" pitchFamily="34" charset="0"/>
                          <a:ea typeface="+mn-ea"/>
                          <a:cs typeface="Arial" panose="020B0604020202020204" pitchFamily="34" charset="0"/>
                        </a:rPr>
                        <a:t>22</a:t>
                      </a:r>
                      <a:r>
                        <a:rPr lang="en-US" sz="1800" b="1" kern="1200" smtClean="0">
                          <a:solidFill>
                            <a:srgbClr val="0000FF"/>
                          </a:solidFill>
                          <a:latin typeface="Arial" panose="020B0604020202020204" pitchFamily="34" charset="0"/>
                          <a:ea typeface="+mn-ea"/>
                          <a:cs typeface="Arial" panose="020B0604020202020204" pitchFamily="34" charset="0"/>
                        </a:rPr>
                        <a:t>/</a:t>
                      </a:r>
                      <a:r>
                        <a:rPr lang="vi-VN" sz="1800" b="1" kern="1200" smtClean="0">
                          <a:solidFill>
                            <a:srgbClr val="0000FF"/>
                          </a:solidFill>
                          <a:latin typeface="Arial" panose="020B0604020202020204" pitchFamily="34" charset="0"/>
                          <a:ea typeface="+mn-ea"/>
                          <a:cs typeface="Arial" panose="020B0604020202020204" pitchFamily="34" charset="0"/>
                        </a:rPr>
                        <a:t>01</a:t>
                      </a:r>
                      <a:r>
                        <a:rPr lang="en-US" sz="1800" b="1" kern="1200" smtClean="0">
                          <a:solidFill>
                            <a:srgbClr val="0000FF"/>
                          </a:solidFill>
                          <a:latin typeface="Arial" panose="020B0604020202020204" pitchFamily="34" charset="0"/>
                          <a:ea typeface="+mn-ea"/>
                          <a:cs typeface="Arial" panose="020B0604020202020204" pitchFamily="34" charset="0"/>
                        </a:rPr>
                        <a:t>/</a:t>
                      </a:r>
                      <a:r>
                        <a:rPr lang="vi-VN" sz="1800" b="1" kern="1200" smtClean="0">
                          <a:solidFill>
                            <a:srgbClr val="0000FF"/>
                          </a:solidFill>
                          <a:latin typeface="Arial" panose="020B0604020202020204" pitchFamily="34" charset="0"/>
                          <a:ea typeface="+mn-ea"/>
                          <a:cs typeface="Arial" panose="020B0604020202020204" pitchFamily="34" charset="0"/>
                        </a:rPr>
                        <a:t>2019</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smtClean="0">
                          <a:solidFill>
                            <a:srgbClr val="0000FF"/>
                          </a:solidFill>
                          <a:latin typeface="Arial" panose="020B0604020202020204" pitchFamily="34" charset="0"/>
                          <a:ea typeface="+mn-ea"/>
                          <a:cs typeface="Arial" panose="020B0604020202020204" pitchFamily="34" charset="0"/>
                        </a:rPr>
                        <a:t>N</a:t>
                      </a:r>
                      <a:r>
                        <a:rPr lang="vi-VN" sz="1800" b="1" kern="1200" smtClean="0">
                          <a:solidFill>
                            <a:srgbClr val="0000FF"/>
                          </a:solidFill>
                          <a:latin typeface="Arial" panose="020B0604020202020204" pitchFamily="34" charset="0"/>
                          <a:ea typeface="+mn-ea"/>
                          <a:cs typeface="Arial" panose="020B0604020202020204" pitchFamily="34" charset="0"/>
                        </a:rPr>
                        <a:t>ghị định</a:t>
                      </a:r>
                      <a:r>
                        <a:rPr lang="en-US" sz="1800" b="1" kern="1200" smtClean="0">
                          <a:solidFill>
                            <a:srgbClr val="0000FF"/>
                          </a:solidFill>
                          <a:latin typeface="Arial" panose="020B0604020202020204" pitchFamily="34" charset="0"/>
                          <a:ea typeface="+mn-ea"/>
                          <a:cs typeface="Arial" panose="020B0604020202020204" pitchFamily="34" charset="0"/>
                        </a:rPr>
                        <a:t> </a:t>
                      </a:r>
                      <a:r>
                        <a:rPr lang="vi-VN" sz="1800" b="1" kern="1200" smtClean="0">
                          <a:solidFill>
                            <a:srgbClr val="0000FF"/>
                          </a:solidFill>
                          <a:latin typeface="Arial" panose="020B0604020202020204" pitchFamily="34" charset="0"/>
                          <a:ea typeface="+mn-ea"/>
                          <a:cs typeface="Arial" panose="020B0604020202020204" pitchFamily="34" charset="0"/>
                        </a:rPr>
                        <a:t>về kiểm toán nội bộ</a:t>
                      </a: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036320">
                <a:tc>
                  <a:txBody>
                    <a:bodyPr/>
                    <a:lstStyle/>
                    <a:p>
                      <a:pPr algn="ctr">
                        <a:lnSpc>
                          <a:spcPct val="103000"/>
                        </a:lnSpc>
                        <a:spcBef>
                          <a:spcPts val="300"/>
                        </a:spcBef>
                        <a:spcAft>
                          <a:spcPts val="300"/>
                        </a:spcAft>
                      </a:pPr>
                      <a:r>
                        <a:rPr lang="en-US" sz="1800" b="1" kern="1200" smtClean="0">
                          <a:solidFill>
                            <a:srgbClr val="FF0066"/>
                          </a:solidFill>
                          <a:latin typeface="Arial" panose="020B0604020202020204" pitchFamily="34" charset="0"/>
                          <a:ea typeface="+mn-ea"/>
                          <a:cs typeface="Arial" panose="020B0604020202020204" pitchFamily="34" charset="0"/>
                        </a:rPr>
                        <a:t>04</a:t>
                      </a:r>
                      <a:r>
                        <a:rPr lang="vi-VN" sz="1800" b="1" kern="1200" smtClean="0">
                          <a:solidFill>
                            <a:srgbClr val="FF0066"/>
                          </a:solidFill>
                          <a:latin typeface="Arial" panose="020B0604020202020204" pitchFamily="34" charset="0"/>
                          <a:ea typeface="+mn-ea"/>
                          <a:cs typeface="Arial" panose="020B0604020202020204" pitchFamily="34" charset="0"/>
                        </a:rPr>
                        <a:t>/2018/TT-BNV</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en-US" sz="1800" b="1" kern="1200" smtClean="0">
                          <a:solidFill>
                            <a:srgbClr val="FF0066"/>
                          </a:solidFill>
                          <a:latin typeface="Arial" panose="020B0604020202020204" pitchFamily="34" charset="0"/>
                          <a:ea typeface="+mn-ea"/>
                          <a:cs typeface="Arial" panose="020B0604020202020204" pitchFamily="34" charset="0"/>
                        </a:rPr>
                        <a:t>27/</a:t>
                      </a:r>
                      <a:r>
                        <a:rPr lang="vi-VN" sz="1800" b="1" kern="1200" smtClean="0">
                          <a:solidFill>
                            <a:srgbClr val="FF0066"/>
                          </a:solidFill>
                          <a:latin typeface="Arial" panose="020B0604020202020204" pitchFamily="34" charset="0"/>
                          <a:ea typeface="+mn-ea"/>
                          <a:cs typeface="Arial" panose="020B0604020202020204" pitchFamily="34" charset="0"/>
                        </a:rPr>
                        <a:t>32018</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baseline="0" smtClean="0">
                          <a:solidFill>
                            <a:srgbClr val="FF0066"/>
                          </a:solidFill>
                          <a:latin typeface="Arial" panose="020B0604020202020204" pitchFamily="34" charset="0"/>
                          <a:ea typeface="+mn-ea"/>
                          <a:cs typeface="Arial" panose="020B0604020202020204" pitchFamily="34" charset="0"/>
                        </a:rPr>
                        <a:t>T</a:t>
                      </a:r>
                      <a:r>
                        <a:rPr lang="vi-VN" sz="1800" b="1" kern="1200" baseline="0" smtClean="0">
                          <a:solidFill>
                            <a:srgbClr val="FF0066"/>
                          </a:solidFill>
                          <a:latin typeface="Arial" panose="020B0604020202020204" pitchFamily="34" charset="0"/>
                          <a:ea typeface="+mn-ea"/>
                          <a:cs typeface="Arial" panose="020B0604020202020204" pitchFamily="34" charset="0"/>
                        </a:rPr>
                        <a:t>hông tư</a:t>
                      </a:r>
                      <a:r>
                        <a:rPr lang="en-US" sz="1800" b="1" kern="1200" baseline="0" smtClean="0">
                          <a:solidFill>
                            <a:srgbClr val="FF0066"/>
                          </a:solidFill>
                          <a:latin typeface="Arial" panose="020B0604020202020204" pitchFamily="34" charset="0"/>
                          <a:ea typeface="+mn-ea"/>
                          <a:cs typeface="Arial" panose="020B0604020202020204" pitchFamily="34" charset="0"/>
                        </a:rPr>
                        <a:t> </a:t>
                      </a:r>
                      <a:r>
                        <a:rPr lang="vi-VN" sz="1800" b="1" kern="1200" baseline="0" smtClean="0">
                          <a:solidFill>
                            <a:srgbClr val="FF0066"/>
                          </a:solidFill>
                          <a:latin typeface="Arial" panose="020B0604020202020204" pitchFamily="34" charset="0"/>
                          <a:ea typeface="+mn-ea"/>
                          <a:cs typeface="Arial" panose="020B0604020202020204" pitchFamily="34" charset="0"/>
                        </a:rPr>
                        <a:t>hướng dẫn về thẩm quyền, thủ tục bổ nhiệm, bổ nhiệm lại, miễn nhiệm, thay thế và phụ cấp trách nhiệm công việc của kế toán trưởng, phụ trách kế toán của các đơn vị kế toán trong lĩnh vực kế toán nhà nước</a:t>
                      </a:r>
                      <a:endParaRPr lang="vi-VN" sz="1800" b="1" kern="1200" baseline="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26720">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133/2018/TT-BTC</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en-US" sz="1800" b="1" kern="1200" smtClean="0">
                          <a:solidFill>
                            <a:srgbClr val="0000FF"/>
                          </a:solidFill>
                          <a:latin typeface="Arial" panose="020B0604020202020204" pitchFamily="34" charset="0"/>
                          <a:ea typeface="+mn-ea"/>
                          <a:cs typeface="Arial" panose="020B0604020202020204" pitchFamily="34" charset="0"/>
                        </a:rPr>
                        <a:t>28/12/2018</a:t>
                      </a:r>
                      <a:endParaRPr lang="en-US"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800" b="1" kern="1200" smtClean="0">
                          <a:solidFill>
                            <a:srgbClr val="0000FF"/>
                          </a:solidFill>
                          <a:latin typeface="Arial" panose="020B0604020202020204" pitchFamily="34" charset="0"/>
                          <a:ea typeface="+mn-ea"/>
                          <a:cs typeface="Arial" panose="020B0604020202020204" pitchFamily="34" charset="0"/>
                        </a:rPr>
                        <a:t>Thông tư hướng dẫn lập báo cáo tài chính nhà nước</a:t>
                      </a:r>
                      <a:endParaRPr lang="vi-VN" sz="1800" b="1" kern="1200">
                        <a:solidFill>
                          <a:srgbClr val="0000FF"/>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35280">
                <a:tc>
                  <a:txBody>
                    <a:bodyPr/>
                    <a:lstStyle/>
                    <a:p>
                      <a:pPr algn="ctr">
                        <a:lnSpc>
                          <a:spcPct val="103000"/>
                        </a:lnSpc>
                        <a:spcBef>
                          <a:spcPts val="300"/>
                        </a:spcBef>
                        <a:spcAft>
                          <a:spcPts val="300"/>
                        </a:spcAft>
                      </a:pPr>
                      <a:r>
                        <a:rPr lang="en-US" sz="1800" b="1" kern="1200" smtClean="0">
                          <a:solidFill>
                            <a:srgbClr val="FF0066"/>
                          </a:solidFill>
                          <a:latin typeface="Arial" panose="020B0604020202020204" pitchFamily="34" charset="0"/>
                          <a:ea typeface="+mn-ea"/>
                          <a:cs typeface="Arial" panose="020B0604020202020204" pitchFamily="34" charset="0"/>
                        </a:rPr>
                        <a:t>05/2019/TT-BTC</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3000"/>
                        </a:lnSpc>
                        <a:spcBef>
                          <a:spcPts val="300"/>
                        </a:spcBef>
                        <a:spcAft>
                          <a:spcPts val="300"/>
                        </a:spcAft>
                      </a:pPr>
                      <a:r>
                        <a:rPr lang="en-US" sz="1800" b="1" kern="1200" smtClean="0">
                          <a:solidFill>
                            <a:srgbClr val="FF0066"/>
                          </a:solidFill>
                          <a:latin typeface="Arial" panose="020B0604020202020204" pitchFamily="34" charset="0"/>
                          <a:ea typeface="+mn-ea"/>
                          <a:cs typeface="Arial" panose="020B0604020202020204" pitchFamily="34" charset="0"/>
                        </a:rPr>
                        <a:t>25/01/2019</a:t>
                      </a:r>
                      <a:endParaRPr lang="en-US" sz="1800" b="1" kern="120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1800" b="1" kern="1200" baseline="0" smtClean="0">
                          <a:solidFill>
                            <a:srgbClr val="FF0066"/>
                          </a:solidFill>
                          <a:latin typeface="Arial" panose="020B0604020202020204" pitchFamily="34" charset="0"/>
                          <a:ea typeface="+mn-ea"/>
                          <a:cs typeface="Arial" panose="020B0604020202020204" pitchFamily="34" charset="0"/>
                        </a:rPr>
                        <a:t>T</a:t>
                      </a:r>
                      <a:r>
                        <a:rPr lang="vi-VN" sz="1800" b="1" kern="1200" baseline="0" smtClean="0">
                          <a:solidFill>
                            <a:srgbClr val="FF0066"/>
                          </a:solidFill>
                          <a:latin typeface="Arial" panose="020B0604020202020204" pitchFamily="34" charset="0"/>
                          <a:ea typeface="+mn-ea"/>
                          <a:cs typeface="Arial" panose="020B0604020202020204" pitchFamily="34" charset="0"/>
                        </a:rPr>
                        <a:t>hông tư</a:t>
                      </a:r>
                      <a:r>
                        <a:rPr lang="en-US" sz="1800" b="1" kern="1200" baseline="0" smtClean="0">
                          <a:solidFill>
                            <a:srgbClr val="FF0066"/>
                          </a:solidFill>
                          <a:latin typeface="Arial" panose="020B0604020202020204" pitchFamily="34" charset="0"/>
                          <a:ea typeface="+mn-ea"/>
                          <a:cs typeface="Arial" panose="020B0604020202020204" pitchFamily="34" charset="0"/>
                        </a:rPr>
                        <a:t> </a:t>
                      </a:r>
                      <a:r>
                        <a:rPr lang="vi-VN" sz="1800" b="1" kern="1200" baseline="0" smtClean="0">
                          <a:solidFill>
                            <a:srgbClr val="FF0066"/>
                          </a:solidFill>
                          <a:latin typeface="Arial" panose="020B0604020202020204" pitchFamily="34" charset="0"/>
                          <a:ea typeface="+mn-ea"/>
                          <a:cs typeface="Arial" panose="020B0604020202020204" pitchFamily="34" charset="0"/>
                        </a:rPr>
                        <a:t>hướng dẫn kế toán áp dụng cho tổ chức tài chính vi mô</a:t>
                      </a:r>
                      <a:endParaRPr lang="vi-VN" sz="1800" b="1" kern="1200" baseline="0">
                        <a:solidFill>
                          <a:srgbClr val="FF0066"/>
                        </a:solidFill>
                        <a:latin typeface="Arial" panose="020B0604020202020204" pitchFamily="34" charset="0"/>
                        <a:ea typeface="+mn-ea"/>
                        <a:cs typeface="Arial" panose="020B0604020202020204" pitchFamily="34" charset="0"/>
                      </a:endParaRPr>
                    </a:p>
                  </a:txBody>
                  <a:tcPr marL="38100" marR="38100" marT="38100" marB="381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82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2663"/>
            <a:ext cx="9144000" cy="4642338"/>
          </a:xfrm>
          <a:prstGeom prst="rect">
            <a:avLst/>
          </a:prstGeom>
        </p:spPr>
      </p:pic>
    </p:spTree>
    <p:extLst>
      <p:ext uri="{BB962C8B-B14F-4D97-AF65-F5344CB8AC3E}">
        <p14:creationId xmlns:p14="http://schemas.microsoft.com/office/powerpoint/2010/main" val="1053437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Một số n</a:t>
            </a:r>
            <a:r>
              <a:rPr lang="vi-VN" sz="2400" b="1" smtClean="0">
                <a:solidFill>
                  <a:srgbClr val="FF0000"/>
                </a:solidFill>
                <a:latin typeface="Arial" panose="020B0604020202020204" pitchFamily="34" charset="0"/>
                <a:cs typeface="Arial" panose="020B0604020202020204" pitchFamily="34" charset="0"/>
              </a:rPr>
              <a:t>hiệm </a:t>
            </a:r>
            <a:r>
              <a:rPr lang="vi-VN" sz="2400" b="1">
                <a:solidFill>
                  <a:srgbClr val="FF0000"/>
                </a:solidFill>
                <a:latin typeface="Arial" panose="020B0604020202020204" pitchFamily="34" charset="0"/>
                <a:cs typeface="Arial" panose="020B0604020202020204" pitchFamily="34" charset="0"/>
              </a:rPr>
              <a:t>vụ của kế toán trường </a:t>
            </a:r>
            <a:r>
              <a:rPr lang="vi-VN" sz="2400" b="1" smtClean="0">
                <a:solidFill>
                  <a:srgbClr val="FF0000"/>
                </a:solidFill>
                <a:latin typeface="Arial" panose="020B0604020202020204" pitchFamily="34" charset="0"/>
                <a:cs typeface="Arial" panose="020B0604020202020204" pitchFamily="34" charset="0"/>
              </a:rPr>
              <a:t>học</a:t>
            </a:r>
            <a:r>
              <a:rPr lang="en-US" sz="2400" b="1" smtClean="0">
                <a:solidFill>
                  <a:srgbClr val="FF0000"/>
                </a:solidFill>
                <a:latin typeface="Arial" panose="020B0604020202020204" pitchFamily="34" charset="0"/>
                <a:cs typeface="Arial" panose="020B0604020202020204" pitchFamily="34" charset="0"/>
              </a:rPr>
              <a: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Thu </a:t>
            </a:r>
            <a:r>
              <a:rPr lang="vi-VN" sz="1800" b="1" kern="0">
                <a:solidFill>
                  <a:srgbClr val="0000FF"/>
                </a:solidFill>
                <a:latin typeface="Arial" charset="0"/>
              </a:rPr>
              <a:t>thập, xử lý thông tin, số liệu kế toán theo đối tượng và nội dung công việc kế toán, theo chuẩn mực và chế độ kế </a:t>
            </a:r>
            <a:r>
              <a:rPr lang="vi-VN" sz="1800" b="1" kern="0" smtClean="0">
                <a:solidFill>
                  <a:srgbClr val="0000FF"/>
                </a:solidFill>
                <a:latin typeface="Arial" charset="0"/>
              </a:rPr>
              <a:t>toán.</a:t>
            </a:r>
            <a:endParaRPr lang="en-US" sz="18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Kiểm </a:t>
            </a:r>
            <a:r>
              <a:rPr lang="vi-VN" sz="1800" b="1" kern="0">
                <a:solidFill>
                  <a:srgbClr val="0000FF"/>
                </a:solidFill>
                <a:latin typeface="Arial" charset="0"/>
              </a:rPr>
              <a:t>tra, giám sát các khoản thu, chi tài chính, các nghĩa vụ thu, nộp, thanh toán nợ; kiểm tra việc quản lý, sử dụng tài sản và nguồn hình thành tài sản; phát hiện và ngăn ngừa các hành vi vi phạm pháp luật về tài chính kế </a:t>
            </a:r>
            <a:r>
              <a:rPr lang="vi-VN" sz="1800" b="1" kern="0" smtClean="0">
                <a:solidFill>
                  <a:srgbClr val="0000FF"/>
                </a:solidFill>
                <a:latin typeface="Arial" charset="0"/>
              </a:rPr>
              <a:t>toán</a:t>
            </a:r>
            <a:r>
              <a:rPr lang="en-US" sz="18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Phân </a:t>
            </a:r>
            <a:r>
              <a:rPr lang="vi-VN" sz="1800" b="1" kern="0">
                <a:solidFill>
                  <a:srgbClr val="0000FF"/>
                </a:solidFill>
                <a:latin typeface="Arial" charset="0"/>
              </a:rPr>
              <a:t>tích thông tin, số liệu kế toán; tham mưu, đề xuất các giải pháp phục vụ yêu cầu quản trị và quyết định kinh tế, tài chính của đơn vị kế </a:t>
            </a:r>
            <a:r>
              <a:rPr lang="vi-VN" sz="1800" b="1" kern="0" smtClean="0">
                <a:solidFill>
                  <a:srgbClr val="0000FF"/>
                </a:solidFill>
                <a:latin typeface="Arial" charset="0"/>
              </a:rPr>
              <a:t>toán</a:t>
            </a:r>
            <a:r>
              <a:rPr lang="en-US" sz="18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vi-VN" sz="1800" b="1" kern="0" spc="-30" smtClean="0">
                <a:solidFill>
                  <a:srgbClr val="0000FF"/>
                </a:solidFill>
                <a:latin typeface="Arial" charset="0"/>
              </a:rPr>
              <a:t>Xây </a:t>
            </a:r>
            <a:r>
              <a:rPr lang="vi-VN" sz="1800" b="1" kern="0" spc="-30">
                <a:solidFill>
                  <a:srgbClr val="0000FF"/>
                </a:solidFill>
                <a:latin typeface="Arial" charset="0"/>
              </a:rPr>
              <a:t>dựng và thực hiện các kế hoạch tài chính ngắn hạn, trung hạn, dài </a:t>
            </a:r>
            <a:r>
              <a:rPr lang="vi-VN" sz="1800" b="1" kern="0" spc="-30" smtClean="0">
                <a:solidFill>
                  <a:srgbClr val="0000FF"/>
                </a:solidFill>
                <a:latin typeface="Arial" charset="0"/>
              </a:rPr>
              <a:t>hạn.</a:t>
            </a:r>
            <a:endParaRPr lang="en-US" sz="1800" b="1" kern="0" spc="-3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Cung </a:t>
            </a:r>
            <a:r>
              <a:rPr lang="vi-VN" sz="1800" b="1" kern="0">
                <a:solidFill>
                  <a:srgbClr val="0000FF"/>
                </a:solidFill>
                <a:latin typeface="Arial" charset="0"/>
              </a:rPr>
              <a:t>cấp thông tin, số liệu kế toán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Bảo </a:t>
            </a:r>
            <a:r>
              <a:rPr lang="vi-VN" sz="1800" b="1" kern="0">
                <a:solidFill>
                  <a:srgbClr val="0000FF"/>
                </a:solidFill>
                <a:latin typeface="Arial" charset="0"/>
              </a:rPr>
              <a:t>quản, lưu trữ hồ sơ, chứng từ, sổ sách liên quan đến công tác tài chính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Theo </a:t>
            </a:r>
            <a:r>
              <a:rPr lang="vi-VN" sz="1800" b="1" kern="0">
                <a:solidFill>
                  <a:srgbClr val="0000FF"/>
                </a:solidFill>
                <a:latin typeface="Arial" charset="0"/>
              </a:rPr>
              <a:t>dõi, phối hợp, hỗ trợ đào tạo bồi dưỡng đội ngũ kế toán của các đơn vị trong </a:t>
            </a:r>
            <a:r>
              <a:rPr lang="vi-VN" sz="1800" b="1" kern="0" smtClean="0">
                <a:solidFill>
                  <a:srgbClr val="0000FF"/>
                </a:solidFill>
                <a:latin typeface="Arial" charset="0"/>
              </a:rPr>
              <a:t>Trường.</a:t>
            </a:r>
            <a:endParaRPr lang="en-US" sz="18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pc="-30" smtClean="0">
                <a:solidFill>
                  <a:srgbClr val="0000FF"/>
                </a:solidFill>
                <a:latin typeface="Arial" charset="0"/>
              </a:rPr>
              <a:t>Tham </a:t>
            </a:r>
            <a:r>
              <a:rPr lang="vi-VN" sz="1800" b="1" kern="0" spc="-30">
                <a:solidFill>
                  <a:srgbClr val="0000FF"/>
                </a:solidFill>
                <a:latin typeface="Arial" charset="0"/>
              </a:rPr>
              <a:t>gia các hội đồng: Thi đua khen thưởng, xét học bổng, kiểm kê thanh lý tài sản, đấu thầu,…, và các hoạt động tổ chức đoàn thể trong Nhà </a:t>
            </a:r>
            <a:r>
              <a:rPr lang="vi-VN" sz="1800" b="1" kern="0" spc="-30" smtClean="0">
                <a:solidFill>
                  <a:srgbClr val="0000FF"/>
                </a:solidFill>
                <a:latin typeface="Arial" charset="0"/>
              </a:rPr>
              <a:t>trường.</a:t>
            </a:r>
            <a:endParaRPr lang="en-US" sz="1800" b="1" kern="0" spc="-3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a:defRPr/>
            </a:pPr>
            <a:r>
              <a:rPr lang="vi-VN" sz="1800" b="1" kern="0" smtClean="0">
                <a:solidFill>
                  <a:srgbClr val="0000FF"/>
                </a:solidFill>
                <a:latin typeface="Arial" charset="0"/>
              </a:rPr>
              <a:t>Thực </a:t>
            </a:r>
            <a:r>
              <a:rPr lang="vi-VN" sz="1800" b="1" kern="0">
                <a:solidFill>
                  <a:srgbClr val="0000FF"/>
                </a:solidFill>
                <a:latin typeface="Arial" charset="0"/>
              </a:rPr>
              <a:t>hiện các nhiệm vụ khác được Nhà trường giao</a:t>
            </a:r>
            <a:r>
              <a:rPr lang="vi-VN"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4201685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Kế </a:t>
            </a:r>
            <a:r>
              <a:rPr lang="vi-VN" sz="2400" b="1">
                <a:solidFill>
                  <a:srgbClr val="FF0000"/>
                </a:solidFill>
                <a:latin typeface="Arial" panose="020B0604020202020204" pitchFamily="34" charset="0"/>
                <a:cs typeface="Arial" panose="020B0604020202020204" pitchFamily="34" charset="0"/>
              </a:rPr>
              <a:t>toán chi tiết </a:t>
            </a:r>
            <a:r>
              <a:rPr lang="vi-VN" sz="2400" b="1" smtClean="0">
                <a:solidFill>
                  <a:srgbClr val="FF0000"/>
                </a:solidFill>
                <a:latin typeface="Arial" panose="020B0604020202020204" pitchFamily="34" charset="0"/>
                <a:cs typeface="Arial" panose="020B0604020202020204" pitchFamily="34" charset="0"/>
              </a:rPr>
              <a:t>các phần hành trong </a:t>
            </a:r>
            <a:r>
              <a:rPr lang="vi-VN" sz="2400" b="1">
                <a:solidFill>
                  <a:srgbClr val="FF0000"/>
                </a:solidFill>
                <a:latin typeface="Arial" panose="020B0604020202020204" pitchFamily="34" charset="0"/>
                <a:cs typeface="Arial" panose="020B0604020202020204" pitchFamily="34" charset="0"/>
              </a:rPr>
              <a:t>kế toán trường học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1700" b="1" kern="0">
                <a:solidFill>
                  <a:srgbClr val="FF0066"/>
                </a:solidFill>
                <a:latin typeface="Arial" charset="0"/>
              </a:rPr>
              <a:t>Kế toán tiền và vật tư:</a:t>
            </a:r>
            <a:r>
              <a:rPr lang="en-US" sz="1700" b="1" kern="0">
                <a:solidFill>
                  <a:srgbClr val="FF0066"/>
                </a:solidFill>
                <a:latin typeface="Arial" charset="0"/>
              </a:rPr>
              <a:t> </a:t>
            </a:r>
            <a:r>
              <a:rPr lang="vi-VN" sz="1700" b="1" kern="0" smtClean="0">
                <a:solidFill>
                  <a:srgbClr val="0000FF"/>
                </a:solidFill>
                <a:latin typeface="Arial" charset="0"/>
              </a:rPr>
              <a:t>Phản </a:t>
            </a:r>
            <a:r>
              <a:rPr lang="vi-VN" sz="1700" b="1" kern="0">
                <a:solidFill>
                  <a:srgbClr val="0000FF"/>
                </a:solidFill>
                <a:latin typeface="Arial" charset="0"/>
              </a:rPr>
              <a:t>ánh tình hình giao nhận dự toán thu, chi ngân sách Nhà Nước. Tình hình tăng giảm vật tư và các cách xử lý nguồn kinh phí đã nhận trong </a:t>
            </a:r>
            <a:r>
              <a:rPr lang="vi-VN" sz="1700" b="1" kern="0" smtClean="0">
                <a:solidFill>
                  <a:srgbClr val="0000FF"/>
                </a:solidFill>
                <a:latin typeface="Arial" charset="0"/>
              </a:rPr>
              <a:t>kỳ.</a:t>
            </a:r>
            <a:endParaRPr lang="en-US" sz="17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700" b="1" kern="0">
                <a:solidFill>
                  <a:srgbClr val="FF0066"/>
                </a:solidFill>
                <a:latin typeface="Arial" charset="0"/>
              </a:rPr>
              <a:t>Kế toán tài sản cố định:</a:t>
            </a:r>
            <a:r>
              <a:rPr lang="en-US" sz="1700" b="1" kern="0">
                <a:solidFill>
                  <a:srgbClr val="FF0066"/>
                </a:solidFill>
                <a:latin typeface="Arial" charset="0"/>
              </a:rPr>
              <a:t> </a:t>
            </a:r>
            <a:r>
              <a:rPr lang="vi-VN" sz="1700" b="1" kern="0" smtClean="0">
                <a:solidFill>
                  <a:srgbClr val="0000FF"/>
                </a:solidFill>
                <a:latin typeface="Arial" charset="0"/>
              </a:rPr>
              <a:t>Hạch </a:t>
            </a:r>
            <a:r>
              <a:rPr lang="vi-VN" sz="1700" b="1" kern="0">
                <a:solidFill>
                  <a:srgbClr val="0000FF"/>
                </a:solidFill>
                <a:latin typeface="Arial" charset="0"/>
              </a:rPr>
              <a:t>toán và theo dõi các nghiệp vụ liên quan đến tài sản cố định</a:t>
            </a:r>
            <a:r>
              <a:rPr lang="vi-VN" sz="1700" b="1" kern="0" smtClean="0">
                <a:solidFill>
                  <a:srgbClr val="0000FF"/>
                </a:solidFill>
                <a:latin typeface="Arial" charset="0"/>
              </a:rPr>
              <a:t>:</a:t>
            </a:r>
            <a:r>
              <a:rPr lang="en-US" sz="1700" b="1" kern="0" smtClean="0">
                <a:solidFill>
                  <a:srgbClr val="0000FF"/>
                </a:solidFill>
                <a:latin typeface="Arial" charset="0"/>
              </a:rPr>
              <a:t> </a:t>
            </a:r>
            <a:r>
              <a:rPr lang="vi-VN" sz="1700" b="1" kern="0" smtClean="0">
                <a:solidFill>
                  <a:srgbClr val="0000FF"/>
                </a:solidFill>
                <a:latin typeface="Arial" charset="0"/>
              </a:rPr>
              <a:t>Mở </a:t>
            </a:r>
            <a:r>
              <a:rPr lang="vi-VN" sz="1700" b="1" kern="0">
                <a:solidFill>
                  <a:srgbClr val="0000FF"/>
                </a:solidFill>
                <a:latin typeface="Arial" charset="0"/>
              </a:rPr>
              <a:t>sổ chi tiết theo dõi TSCĐ, mua sắm, được cấp trên </a:t>
            </a:r>
            <a:r>
              <a:rPr lang="vi-VN" sz="1700" b="1" kern="0" smtClean="0">
                <a:solidFill>
                  <a:srgbClr val="0000FF"/>
                </a:solidFill>
                <a:latin typeface="Arial" charset="0"/>
              </a:rPr>
              <a:t>cấp</a:t>
            </a:r>
            <a:r>
              <a:rPr lang="en-US" sz="1700" b="1" kern="0" smtClean="0">
                <a:solidFill>
                  <a:srgbClr val="0000FF"/>
                </a:solidFill>
                <a:latin typeface="Arial" charset="0"/>
              </a:rPr>
              <a:t>. </a:t>
            </a:r>
            <a:r>
              <a:rPr lang="vi-VN" sz="1700" b="1" kern="0" smtClean="0">
                <a:solidFill>
                  <a:srgbClr val="0000FF"/>
                </a:solidFill>
                <a:latin typeface="Arial" charset="0"/>
              </a:rPr>
              <a:t>Tính </a:t>
            </a:r>
            <a:r>
              <a:rPr lang="vi-VN" sz="1700" b="1" kern="0">
                <a:solidFill>
                  <a:srgbClr val="0000FF"/>
                </a:solidFill>
                <a:latin typeface="Arial" charset="0"/>
              </a:rPr>
              <a:t>hao mòn TSCĐ, thanh lý, nhượng bán TSCĐ</a:t>
            </a:r>
            <a:r>
              <a:rPr lang="vi-VN" sz="1700" b="1" kern="0" smtClean="0">
                <a:solidFill>
                  <a:srgbClr val="0000FF"/>
                </a:solidFill>
                <a:latin typeface="Arial" charset="0"/>
              </a:rPr>
              <a:t>…</a:t>
            </a:r>
            <a:endParaRPr lang="en-US" sz="17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3"/>
              <a:defRPr/>
            </a:pPr>
            <a:r>
              <a:rPr lang="vi-VN" sz="1700" b="1" kern="0">
                <a:solidFill>
                  <a:srgbClr val="FF0066"/>
                </a:solidFill>
                <a:latin typeface="Arial" charset="0"/>
              </a:rPr>
              <a:t>Kế toán các khoản thu:</a:t>
            </a:r>
            <a:r>
              <a:rPr lang="en-US" sz="1700" b="1" kern="0">
                <a:solidFill>
                  <a:srgbClr val="FF0066"/>
                </a:solidFill>
                <a:latin typeface="Arial" charset="0"/>
              </a:rPr>
              <a:t> </a:t>
            </a:r>
            <a:r>
              <a:rPr lang="vi-VN" sz="1700" b="1" kern="0" smtClean="0">
                <a:solidFill>
                  <a:srgbClr val="0000FF"/>
                </a:solidFill>
                <a:latin typeface="Arial" charset="0"/>
              </a:rPr>
              <a:t>Các </a:t>
            </a:r>
            <a:r>
              <a:rPr lang="vi-VN" sz="1700" b="1" kern="0">
                <a:solidFill>
                  <a:srgbClr val="0000FF"/>
                </a:solidFill>
                <a:latin typeface="Arial" charset="0"/>
              </a:rPr>
              <a:t>khoản thu của hoạt động thường xuyên như: học phí của học sinh, kinh phí xây </a:t>
            </a:r>
            <a:r>
              <a:rPr lang="vi-VN" sz="1700" b="1" kern="0" smtClean="0">
                <a:solidFill>
                  <a:srgbClr val="0000FF"/>
                </a:solidFill>
                <a:latin typeface="Arial" charset="0"/>
              </a:rPr>
              <a:t>dựng</a:t>
            </a:r>
            <a:r>
              <a:rPr lang="en-US" sz="17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startAt="3"/>
              <a:defRPr/>
            </a:pPr>
            <a:r>
              <a:rPr lang="vi-VN" sz="1700" b="1" kern="0" smtClean="0">
                <a:solidFill>
                  <a:srgbClr val="FF0066"/>
                </a:solidFill>
                <a:latin typeface="Arial" charset="0"/>
              </a:rPr>
              <a:t>Kế </a:t>
            </a:r>
            <a:r>
              <a:rPr lang="vi-VN" sz="1700" b="1" kern="0">
                <a:solidFill>
                  <a:srgbClr val="FF0066"/>
                </a:solidFill>
                <a:latin typeface="Arial" charset="0"/>
              </a:rPr>
              <a:t>toán các khoản chi</a:t>
            </a:r>
            <a:r>
              <a:rPr lang="vi-VN" sz="1700" b="1" kern="0" smtClean="0">
                <a:solidFill>
                  <a:srgbClr val="FF0066"/>
                </a:solidFill>
                <a:latin typeface="Arial" charset="0"/>
              </a:rPr>
              <a:t>:</a:t>
            </a:r>
            <a:r>
              <a:rPr lang="en-US" sz="1700" b="1" kern="0" smtClean="0">
                <a:solidFill>
                  <a:srgbClr val="FF0066"/>
                </a:solidFill>
                <a:latin typeface="Arial" charset="0"/>
              </a:rPr>
              <a:t> </a:t>
            </a:r>
            <a:r>
              <a:rPr lang="vi-VN" sz="1700" b="1" kern="0" smtClean="0">
                <a:solidFill>
                  <a:srgbClr val="0000FF"/>
                </a:solidFill>
                <a:latin typeface="Arial" charset="0"/>
              </a:rPr>
              <a:t>Phải </a:t>
            </a:r>
            <a:r>
              <a:rPr lang="vi-VN" sz="1700" b="1" kern="0">
                <a:solidFill>
                  <a:srgbClr val="0000FF"/>
                </a:solidFill>
                <a:latin typeface="Arial" charset="0"/>
              </a:rPr>
              <a:t>trả nhà cung cấp về thiết bị vật tư trường học, phải trả học sinh và các đối tượng khác, chi cho hoạt động thường </a:t>
            </a:r>
            <a:r>
              <a:rPr lang="vi-VN" sz="1700" b="1" kern="0" smtClean="0">
                <a:solidFill>
                  <a:srgbClr val="0000FF"/>
                </a:solidFill>
                <a:latin typeface="Arial" charset="0"/>
              </a:rPr>
              <a:t>xuyên</a:t>
            </a:r>
            <a:r>
              <a:rPr lang="en-US" sz="17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startAt="3"/>
              <a:defRPr/>
            </a:pPr>
            <a:r>
              <a:rPr lang="vi-VN" sz="1700" b="1" kern="0" smtClean="0">
                <a:solidFill>
                  <a:srgbClr val="FF0066"/>
                </a:solidFill>
                <a:latin typeface="Arial" charset="0"/>
              </a:rPr>
              <a:t>Kế </a:t>
            </a:r>
            <a:r>
              <a:rPr lang="vi-VN" sz="1700" b="1" kern="0">
                <a:solidFill>
                  <a:srgbClr val="FF0066"/>
                </a:solidFill>
                <a:latin typeface="Arial" charset="0"/>
              </a:rPr>
              <a:t>toán các khoản tiền lương và bảo hiểm</a:t>
            </a:r>
            <a:r>
              <a:rPr lang="vi-VN" sz="1700" b="1" kern="0" smtClean="0">
                <a:solidFill>
                  <a:srgbClr val="FF0066"/>
                </a:solidFill>
                <a:latin typeface="Arial" charset="0"/>
              </a:rPr>
              <a:t>:</a:t>
            </a:r>
            <a:r>
              <a:rPr lang="en-US" sz="1700" b="1" kern="0" smtClean="0">
                <a:solidFill>
                  <a:srgbClr val="0000FF"/>
                </a:solidFill>
                <a:latin typeface="Arial" charset="0"/>
              </a:rPr>
              <a:t> </a:t>
            </a:r>
            <a:r>
              <a:rPr lang="vi-VN" sz="1700" b="1" kern="0" smtClean="0">
                <a:solidFill>
                  <a:srgbClr val="0000FF"/>
                </a:solidFill>
                <a:latin typeface="Arial" charset="0"/>
              </a:rPr>
              <a:t>Hàng </a:t>
            </a:r>
            <a:r>
              <a:rPr lang="vi-VN" sz="1700" b="1" kern="0">
                <a:solidFill>
                  <a:srgbClr val="0000FF"/>
                </a:solidFill>
                <a:latin typeface="Arial" charset="0"/>
              </a:rPr>
              <a:t>tháng tính lương cho giáo viên, trích lương để đóng bảo hiểm: BHXH, BHYT, BHTN… và chi </a:t>
            </a:r>
            <a:r>
              <a:rPr lang="vi-VN" sz="1700" b="1" kern="0" smtClean="0">
                <a:solidFill>
                  <a:srgbClr val="0000FF"/>
                </a:solidFill>
                <a:latin typeface="Arial" charset="0"/>
              </a:rPr>
              <a:t>lương</a:t>
            </a:r>
            <a:r>
              <a:rPr lang="en-US" sz="17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startAt="3"/>
              <a:defRPr/>
            </a:pPr>
            <a:r>
              <a:rPr lang="vi-VN" sz="1700" b="1" kern="0" smtClean="0">
                <a:solidFill>
                  <a:srgbClr val="FF0066"/>
                </a:solidFill>
                <a:latin typeface="Arial" charset="0"/>
              </a:rPr>
              <a:t>Kế </a:t>
            </a:r>
            <a:r>
              <a:rPr lang="vi-VN" sz="1700" b="1" kern="0">
                <a:solidFill>
                  <a:srgbClr val="FF0066"/>
                </a:solidFill>
                <a:latin typeface="Arial" charset="0"/>
              </a:rPr>
              <a:t>toán các nguồn kinh </a:t>
            </a:r>
            <a:r>
              <a:rPr lang="vi-VN" sz="1700" b="1" kern="0" smtClean="0">
                <a:solidFill>
                  <a:srgbClr val="FF0066"/>
                </a:solidFill>
                <a:latin typeface="Arial" charset="0"/>
              </a:rPr>
              <a:t>phí:</a:t>
            </a:r>
            <a:r>
              <a:rPr lang="en-US" sz="1700" b="1" kern="0" smtClean="0">
                <a:solidFill>
                  <a:srgbClr val="FF0066"/>
                </a:solidFill>
                <a:latin typeface="Arial" charset="0"/>
              </a:rPr>
              <a:t> </a:t>
            </a:r>
            <a:r>
              <a:rPr lang="vi-VN" sz="1700" b="1" kern="0" smtClean="0">
                <a:solidFill>
                  <a:srgbClr val="0000FF"/>
                </a:solidFill>
                <a:latin typeface="Arial" charset="0"/>
              </a:rPr>
              <a:t>Hạch </a:t>
            </a:r>
            <a:r>
              <a:rPr lang="vi-VN" sz="1700" b="1" kern="0">
                <a:solidFill>
                  <a:srgbClr val="0000FF"/>
                </a:solidFill>
                <a:latin typeface="Arial" charset="0"/>
              </a:rPr>
              <a:t>toán nghiệp vụ nhận dự toán do Ngân sách Nhà nước cấp: Nguồn kinh phí hoạt động, nguồn kinh phí dự </a:t>
            </a:r>
            <a:r>
              <a:rPr lang="vi-VN" sz="1700" b="1" kern="0" smtClean="0">
                <a:solidFill>
                  <a:srgbClr val="0000FF"/>
                </a:solidFill>
                <a:latin typeface="Arial" charset="0"/>
              </a:rPr>
              <a:t>án…</a:t>
            </a:r>
            <a:endParaRPr lang="en-US" sz="17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3"/>
              <a:defRPr/>
            </a:pPr>
            <a:r>
              <a:rPr lang="vi-VN" sz="1700" b="1" kern="0" smtClean="0">
                <a:solidFill>
                  <a:srgbClr val="FF0066"/>
                </a:solidFill>
                <a:latin typeface="Arial" charset="0"/>
              </a:rPr>
              <a:t>Cuối </a:t>
            </a:r>
            <a:r>
              <a:rPr lang="vi-VN" sz="1700" b="1" kern="0">
                <a:solidFill>
                  <a:srgbClr val="FF0066"/>
                </a:solidFill>
                <a:latin typeface="Arial" charset="0"/>
              </a:rPr>
              <a:t>kỳ thực hiện kết chuyển các nghiệp vụ, lên sổ sách và báo cáo tài chính</a:t>
            </a:r>
            <a:r>
              <a:rPr lang="vi-VN" sz="1700" b="1" kern="0" smtClean="0">
                <a:solidFill>
                  <a:srgbClr val="FF0066"/>
                </a:solidFill>
                <a:latin typeface="Arial" charset="0"/>
              </a:rPr>
              <a:t>:</a:t>
            </a:r>
            <a:r>
              <a:rPr lang="en-US" sz="1700" b="1" kern="0" smtClean="0">
                <a:solidFill>
                  <a:srgbClr val="FF0066"/>
                </a:solidFill>
                <a:latin typeface="Arial" charset="0"/>
              </a:rPr>
              <a:t> </a:t>
            </a:r>
            <a:r>
              <a:rPr lang="vi-VN" sz="1700" b="1" kern="0" smtClean="0">
                <a:solidFill>
                  <a:srgbClr val="0000FF"/>
                </a:solidFill>
                <a:latin typeface="Arial" charset="0"/>
              </a:rPr>
              <a:t>Thực </a:t>
            </a:r>
            <a:r>
              <a:rPr lang="vi-VN" sz="1700" b="1" kern="0">
                <a:solidFill>
                  <a:srgbClr val="0000FF"/>
                </a:solidFill>
                <a:latin typeface="Arial" charset="0"/>
              </a:rPr>
              <a:t>hiện các bút toán để xử lý các loại dự toán, các nguồn kinh phí cũng như các khoản chi vào cuối niên độ kế </a:t>
            </a:r>
            <a:r>
              <a:rPr lang="vi-VN" sz="1700" b="1" kern="0" smtClean="0">
                <a:solidFill>
                  <a:srgbClr val="0000FF"/>
                </a:solidFill>
                <a:latin typeface="Arial" charset="0"/>
              </a:rPr>
              <a:t>toán</a:t>
            </a:r>
            <a:endParaRPr lang="en-US" sz="1700" b="1" kern="0">
              <a:solidFill>
                <a:srgbClr val="0000FF"/>
              </a:solidFill>
              <a:latin typeface="Arial" charset="0"/>
            </a:endParaRPr>
          </a:p>
        </p:txBody>
      </p:sp>
    </p:spTree>
    <p:extLst>
      <p:ext uri="{BB962C8B-B14F-4D97-AF65-F5344CB8AC3E}">
        <p14:creationId xmlns:p14="http://schemas.microsoft.com/office/powerpoint/2010/main" val="2033251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4000"/>
              </a:lnSpc>
              <a:spcBef>
                <a:spcPts val="0"/>
              </a:spcBef>
            </a:pPr>
            <a:r>
              <a:rPr lang="en-US" sz="2600" b="1" smtClean="0">
                <a:solidFill>
                  <a:srgbClr val="FF0000"/>
                </a:solidFill>
                <a:latin typeface="Arial" panose="020B0604020202020204" pitchFamily="34" charset="0"/>
                <a:cs typeface="Arial" panose="020B0604020202020204" pitchFamily="34" charset="0"/>
              </a:rPr>
              <a:t>SỰ CẦN </a:t>
            </a:r>
            <a:r>
              <a:rPr lang="en-US" sz="2600" b="1">
                <a:solidFill>
                  <a:srgbClr val="FF0000"/>
                </a:solidFill>
                <a:latin typeface="Arial" panose="020B0604020202020204" pitchFamily="34" charset="0"/>
                <a:cs typeface="Arial" panose="020B0604020202020204" pitchFamily="34" charset="0"/>
              </a:rPr>
              <a:t>THIẾT SỬA ĐỔI, BỔ SUNG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LUẬT </a:t>
            </a:r>
            <a:r>
              <a:rPr lang="en-US" sz="2600" b="1">
                <a:solidFill>
                  <a:srgbClr val="FF0000"/>
                </a:solidFill>
                <a:latin typeface="Arial" panose="020B0604020202020204" pitchFamily="34" charset="0"/>
                <a:cs typeface="Arial" panose="020B0604020202020204" pitchFamily="34" charset="0"/>
              </a:rPr>
              <a:t>KẾ TOÁN 2003</a:t>
            </a: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a:solidFill>
                  <a:srgbClr val="0000FF"/>
                </a:solidFill>
                <a:latin typeface="Arial" charset="0"/>
              </a:rPr>
              <a:t>T</a:t>
            </a:r>
            <a:r>
              <a:rPr lang="en-US" sz="2100" b="1" kern="0" smtClean="0">
                <a:solidFill>
                  <a:srgbClr val="0000FF"/>
                </a:solidFill>
                <a:latin typeface="Arial" charset="0"/>
              </a:rPr>
              <a:t>iếp </a:t>
            </a:r>
            <a:r>
              <a:rPr lang="en-US" sz="2100" b="1" kern="0">
                <a:solidFill>
                  <a:srgbClr val="0000FF"/>
                </a:solidFill>
                <a:latin typeface="Arial" charset="0"/>
              </a:rPr>
              <a:t>tục hoàn thiện khuôn khổ pháp luật về kế toán đặc biệt là nguyên tắc kế toán, chế độ kế toán, chuẩn mực kế toán…nhằm nâng cao trách nhiệm của các cơ quan trong việc tuân thủ quy định pháp luật về tài chính</a:t>
            </a:r>
            <a:r>
              <a:rPr lang="en-US" sz="2100" b="1" kern="0" smtClean="0">
                <a:solidFill>
                  <a:srgbClr val="0000FF"/>
                </a:solidFill>
                <a:latin typeface="Arial" charset="0"/>
              </a:rPr>
              <a:t>, kế toán.</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Nâng </a:t>
            </a:r>
            <a:r>
              <a:rPr lang="en-US" sz="2100" b="1" kern="0">
                <a:solidFill>
                  <a:srgbClr val="0000FF"/>
                </a:solidFill>
                <a:latin typeface="Arial" charset="0"/>
              </a:rPr>
              <a:t>cao chất lượng của công tác kế toán, đáp ứng được yêu cầu phát triển </a:t>
            </a:r>
            <a:r>
              <a:rPr lang="en-US" sz="2100" b="1" kern="0" smtClean="0">
                <a:solidFill>
                  <a:srgbClr val="0000FF"/>
                </a:solidFill>
                <a:latin typeface="Arial" charset="0"/>
              </a:rPr>
              <a:t>KT-XH </a:t>
            </a:r>
            <a:r>
              <a:rPr lang="en-US" sz="2100" b="1" kern="0">
                <a:solidFill>
                  <a:srgbClr val="0000FF"/>
                </a:solidFill>
                <a:latin typeface="Arial" charset="0"/>
              </a:rPr>
              <a:t>trong điều kiện kinh tế thị trường, có sự quản lý của Nhà nước, đồng thời đáp ứng yêu cầu hội nhập ngày càng sâu rộng của Việt Nam vào kinh tế thế giới, trong đó có hội nhập về tài chính, kế </a:t>
            </a:r>
            <a:r>
              <a:rPr lang="en-US" sz="21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Tăng </a:t>
            </a:r>
            <a:r>
              <a:rPr lang="en-US" sz="2100" b="1" kern="0">
                <a:solidFill>
                  <a:srgbClr val="0000FF"/>
                </a:solidFill>
                <a:latin typeface="Arial" charset="0"/>
              </a:rPr>
              <a:t>cường quản lý, giám sát của Nhà nước, giám sát của cộng đồng doanh nghiệp, nhà đầu tư, người dân trong lĩnh vực này, </a:t>
            </a:r>
            <a:r>
              <a:rPr lang="en-US" sz="2100" b="1" kern="0" smtClean="0">
                <a:solidFill>
                  <a:srgbClr val="0000FF"/>
                </a:solidFill>
                <a:latin typeface="Arial" charset="0"/>
              </a:rPr>
              <a:t>bảo đảm nguyên </a:t>
            </a:r>
            <a:r>
              <a:rPr lang="en-US" sz="2100" b="1" kern="0">
                <a:solidFill>
                  <a:srgbClr val="0000FF"/>
                </a:solidFill>
                <a:latin typeface="Arial" charset="0"/>
              </a:rPr>
              <a:t>tắc công khai, minh bạch, phòng chống tham nhũng, lãng phí đối với mỗi đơn vị kế toán cũng như toàn xã hội.</a:t>
            </a:r>
          </a:p>
          <a:p>
            <a:pPr indent="-457200" algn="just" eaLnBrk="1" hangingPunct="1">
              <a:lnSpc>
                <a:spcPct val="114000"/>
              </a:lnSpc>
              <a:spcBef>
                <a:spcPts val="1200"/>
              </a:spcBef>
              <a:spcAft>
                <a:spcPts val="0"/>
              </a:spcAft>
              <a:buClr>
                <a:srgbClr val="FF0000"/>
              </a:buClr>
              <a:buFont typeface="+mj-lt"/>
              <a:buAutoNum type="arabicPeriod" startAt="4"/>
              <a:defRPr/>
            </a:pPr>
            <a:endParaRPr lang="nb-NO" sz="2100" b="1" kern="0">
              <a:solidFill>
                <a:srgbClr val="0000FF"/>
              </a:solidFill>
              <a:latin typeface="Arial" charset="0"/>
            </a:endParaRPr>
          </a:p>
        </p:txBody>
      </p:sp>
    </p:spTree>
    <p:extLst>
      <p:ext uri="{BB962C8B-B14F-4D97-AF65-F5344CB8AC3E}">
        <p14:creationId xmlns:p14="http://schemas.microsoft.com/office/powerpoint/2010/main" val="1814484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Công </a:t>
            </a:r>
            <a:r>
              <a:rPr lang="vi-VN" sz="2400" b="1">
                <a:solidFill>
                  <a:srgbClr val="FF0000"/>
                </a:solidFill>
                <a:latin typeface="Arial" panose="020B0604020202020204" pitchFamily="34" charset="0"/>
                <a:cs typeface="Arial" panose="020B0604020202020204" pitchFamily="34" charset="0"/>
              </a:rPr>
              <a:t>việc của kế toán trường </a:t>
            </a:r>
            <a:r>
              <a:rPr lang="vi-VN" sz="2400" b="1" smtClean="0">
                <a:solidFill>
                  <a:srgbClr val="FF0000"/>
                </a:solidFill>
                <a:latin typeface="Arial" panose="020B0604020202020204" pitchFamily="34" charset="0"/>
                <a:cs typeface="Arial" panose="020B0604020202020204" pitchFamily="34" charset="0"/>
              </a:rPr>
              <a:t>học?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Thu </a:t>
            </a:r>
            <a:r>
              <a:rPr lang="en-US" sz="1700" b="1" kern="0">
                <a:solidFill>
                  <a:srgbClr val="0000FF"/>
                </a:solidFill>
                <a:latin typeface="Arial" charset="0"/>
              </a:rPr>
              <a:t>thập, xử lý thông tin, số liệu kế toán theo đối tượng và nội dung công việc kế toán, theo chuẩn mực và chế độ kế </a:t>
            </a:r>
            <a:r>
              <a:rPr lang="en-US" sz="1700" b="1" kern="0" smtClean="0">
                <a:solidFill>
                  <a:srgbClr val="0000FF"/>
                </a:solidFill>
                <a:latin typeface="Arial" charset="0"/>
              </a:rPr>
              <a:t>toán.</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Phản </a:t>
            </a:r>
            <a:r>
              <a:rPr lang="en-US" sz="1700" b="1" kern="0">
                <a:solidFill>
                  <a:srgbClr val="0000FF"/>
                </a:solidFill>
                <a:latin typeface="Arial" charset="0"/>
              </a:rPr>
              <a:t>ánh tình hình giao nhận dự toán thu/chi ngân sách nhà </a:t>
            </a:r>
            <a:r>
              <a:rPr lang="en-US" sz="1700" b="1" kern="0" smtClean="0">
                <a:solidFill>
                  <a:srgbClr val="0000FF"/>
                </a:solidFill>
                <a:latin typeface="Arial" charset="0"/>
              </a:rPr>
              <a:t>nước.</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pc="-40" smtClean="0">
                <a:solidFill>
                  <a:srgbClr val="0000FF"/>
                </a:solidFill>
                <a:latin typeface="Arial" charset="0"/>
              </a:rPr>
              <a:t>Hạch </a:t>
            </a:r>
            <a:r>
              <a:rPr lang="en-US" sz="1700" b="1" kern="0" spc="-40">
                <a:solidFill>
                  <a:srgbClr val="0000FF"/>
                </a:solidFill>
                <a:latin typeface="Arial" charset="0"/>
              </a:rPr>
              <a:t>toán thu nhập, chi phí, khấu hao, TSCĐ, công nợ, nghiệp vụ khác, thuế GTGT và báo cáo thuế khối văn phòng trường, lập quyết toán văn phòng cơ </a:t>
            </a:r>
            <a:r>
              <a:rPr lang="en-US" sz="1700" b="1" kern="0" spc="-40" smtClean="0">
                <a:solidFill>
                  <a:srgbClr val="0000FF"/>
                </a:solidFill>
                <a:latin typeface="Arial" charset="0"/>
              </a:rPr>
              <a:t>quan.</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Phân </a:t>
            </a:r>
            <a:r>
              <a:rPr lang="en-US" sz="1700" b="1" kern="0">
                <a:solidFill>
                  <a:srgbClr val="0000FF"/>
                </a:solidFill>
                <a:latin typeface="Arial" charset="0"/>
              </a:rPr>
              <a:t>tích thông tin, số liệu kế toán, tham </a:t>
            </a:r>
            <a:r>
              <a:rPr lang="en-US" sz="1700" b="1" kern="0" smtClean="0">
                <a:solidFill>
                  <a:srgbClr val="0000FF"/>
                </a:solidFill>
                <a:latin typeface="Arial" charset="0"/>
              </a:rPr>
              <a:t>mưu.</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Xây </a:t>
            </a:r>
            <a:r>
              <a:rPr lang="en-US" sz="1700" b="1" kern="0">
                <a:solidFill>
                  <a:srgbClr val="0000FF"/>
                </a:solidFill>
                <a:latin typeface="Arial" charset="0"/>
              </a:rPr>
              <a:t>dựng và thực hiện các kế hoạch tài chính ngắn hạn, trung hạn, dài </a:t>
            </a:r>
            <a:r>
              <a:rPr lang="en-US" sz="1700" b="1" kern="0" smtClean="0">
                <a:solidFill>
                  <a:srgbClr val="0000FF"/>
                </a:solidFill>
                <a:latin typeface="Arial" charset="0"/>
              </a:rPr>
              <a:t>hạn.</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Theo </a:t>
            </a:r>
            <a:r>
              <a:rPr lang="en-US" sz="1700" b="1" kern="0">
                <a:solidFill>
                  <a:srgbClr val="0000FF"/>
                </a:solidFill>
                <a:latin typeface="Arial" charset="0"/>
              </a:rPr>
              <a:t>dõi các khoản phải trả nhà cung cấp về thiết bị vật tư trường học, phải trả học sinh và các đối tượng khác chi cho hoạt động thường </a:t>
            </a:r>
            <a:r>
              <a:rPr lang="en-US" sz="1700" b="1" kern="0" smtClean="0">
                <a:solidFill>
                  <a:srgbClr val="0000FF"/>
                </a:solidFill>
                <a:latin typeface="Arial" charset="0"/>
              </a:rPr>
              <a:t>xuyên.</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Theo </a:t>
            </a:r>
            <a:r>
              <a:rPr lang="en-US" sz="1700" b="1" kern="0">
                <a:solidFill>
                  <a:srgbClr val="0000FF"/>
                </a:solidFill>
                <a:latin typeface="Arial" charset="0"/>
              </a:rPr>
              <a:t>dõi các khoản thu của hoạt động thường xuyên như học phí của học sinh, kinh phí xây </a:t>
            </a:r>
            <a:r>
              <a:rPr lang="en-US" sz="1700" b="1" kern="0" smtClean="0">
                <a:solidFill>
                  <a:srgbClr val="0000FF"/>
                </a:solidFill>
                <a:latin typeface="Arial" charset="0"/>
              </a:rPr>
              <a:t>dựng.</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smtClean="0">
                <a:solidFill>
                  <a:srgbClr val="0000FF"/>
                </a:solidFill>
                <a:latin typeface="Arial" charset="0"/>
              </a:rPr>
              <a:t>Theo </a:t>
            </a:r>
            <a:r>
              <a:rPr lang="en-US" sz="1700" b="1" kern="0">
                <a:solidFill>
                  <a:srgbClr val="0000FF"/>
                </a:solidFill>
                <a:latin typeface="Arial" charset="0"/>
              </a:rPr>
              <a:t>dõi tình hình tăng giảm vật tư và các cách xử lý nguồn kinh phí đã nhận trong </a:t>
            </a:r>
            <a:r>
              <a:rPr lang="en-US" sz="1700" b="1" kern="0" smtClean="0">
                <a:solidFill>
                  <a:srgbClr val="0000FF"/>
                </a:solidFill>
                <a:latin typeface="Arial" charset="0"/>
              </a:rPr>
              <a:t>kỳ.</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a:solidFill>
                  <a:srgbClr val="0000FF"/>
                </a:solidFill>
                <a:latin typeface="Arial" charset="0"/>
              </a:rPr>
              <a:t>Theo dõi, phối hợp, hỗ trợ đào tạo bồi dưỡng đội ngũ kế toán của các đơn vị trong trường.</a:t>
            </a:r>
          </a:p>
          <a:p>
            <a:pPr indent="-457200" algn="just" eaLnBrk="1" hangingPunct="1">
              <a:lnSpc>
                <a:spcPct val="107000"/>
              </a:lnSpc>
              <a:spcBef>
                <a:spcPts val="800"/>
              </a:spcBef>
              <a:spcAft>
                <a:spcPts val="0"/>
              </a:spcAft>
              <a:buClr>
                <a:srgbClr val="FF0000"/>
              </a:buClr>
              <a:buFont typeface="+mj-lt"/>
              <a:buAutoNum type="arabicPeriod"/>
              <a:defRPr/>
            </a:pPr>
            <a:r>
              <a:rPr lang="en-US" sz="1700" b="1" kern="0">
                <a:solidFill>
                  <a:srgbClr val="0000FF"/>
                </a:solidFill>
                <a:latin typeface="Arial" charset="0"/>
              </a:rPr>
              <a:t>Theo dõi công nợ khối văn phòng, quản lý tổng quát công nợ toàn cơ quan</a:t>
            </a:r>
            <a:r>
              <a:rPr lang="en-US" sz="1700" b="1" kern="0" smtClean="0">
                <a:solidFill>
                  <a:srgbClr val="0000FF"/>
                </a:solidFill>
                <a:latin typeface="Arial" charset="0"/>
              </a:rPr>
              <a:t>.</a:t>
            </a:r>
            <a:endParaRPr lang="en-US" sz="1700" b="1" kern="0">
              <a:solidFill>
                <a:srgbClr val="0000FF"/>
              </a:solidFill>
              <a:latin typeface="Arial" charset="0"/>
            </a:endParaRPr>
          </a:p>
        </p:txBody>
      </p:sp>
    </p:spTree>
    <p:extLst>
      <p:ext uri="{BB962C8B-B14F-4D97-AF65-F5344CB8AC3E}">
        <p14:creationId xmlns:p14="http://schemas.microsoft.com/office/powerpoint/2010/main" val="30993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Công </a:t>
            </a:r>
            <a:r>
              <a:rPr lang="vi-VN" sz="2400" b="1">
                <a:solidFill>
                  <a:srgbClr val="FF0000"/>
                </a:solidFill>
                <a:latin typeface="Arial" panose="020B0604020202020204" pitchFamily="34" charset="0"/>
                <a:cs typeface="Arial" panose="020B0604020202020204" pitchFamily="34" charset="0"/>
              </a:rPr>
              <a:t>việc của kế toán trường </a:t>
            </a:r>
            <a:r>
              <a:rPr lang="vi-VN" sz="2400" b="1" smtClean="0">
                <a:solidFill>
                  <a:srgbClr val="FF0000"/>
                </a:solidFill>
                <a:latin typeface="Arial" panose="020B0604020202020204" pitchFamily="34" charset="0"/>
                <a:cs typeface="Arial" panose="020B0604020202020204" pitchFamily="34" charset="0"/>
              </a:rPr>
              <a:t>học?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a:solidFill>
                  <a:srgbClr val="0000FF"/>
                </a:solidFill>
                <a:latin typeface="Arial" charset="0"/>
              </a:rPr>
              <a:t>Tham gia phối hợp công tác kiểm tra, kiểm kê tại các đơn vị cơ sở.</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pc="-30">
                <a:solidFill>
                  <a:srgbClr val="0000FF"/>
                </a:solidFill>
                <a:latin typeface="Arial" charset="0"/>
              </a:rPr>
              <a:t>Kiểm tra đối chiếu số liệu giữa các bộ phận nội bộ, dữ liệu chi tiết và tổng hợp.</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a:solidFill>
                  <a:srgbClr val="0000FF"/>
                </a:solidFill>
                <a:latin typeface="Arial" charset="0"/>
              </a:rPr>
              <a:t>Kiểm tra các định khoản nghiệp vụ phát sinh.</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Kiểm </a:t>
            </a:r>
            <a:r>
              <a:rPr lang="en-US" sz="1700" b="1" kern="0">
                <a:solidFill>
                  <a:srgbClr val="0000FF"/>
                </a:solidFill>
                <a:latin typeface="Arial" charset="0"/>
              </a:rPr>
              <a:t>tra sự cân đối giữa số liệu kế toán chi tiết và tổng </a:t>
            </a:r>
            <a:r>
              <a:rPr lang="en-US" sz="1700" b="1" kern="0" smtClean="0">
                <a:solidFill>
                  <a:srgbClr val="0000FF"/>
                </a:solidFill>
                <a:latin typeface="Arial" charset="0"/>
              </a:rPr>
              <a:t>hợp.</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Kiểm </a:t>
            </a:r>
            <a:r>
              <a:rPr lang="en-US" sz="1700" b="1" kern="0">
                <a:solidFill>
                  <a:srgbClr val="0000FF"/>
                </a:solidFill>
                <a:latin typeface="Arial" charset="0"/>
              </a:rPr>
              <a:t>tra số dư cuối kỳ có hợp lý và khớp đúng với các báo cáo chi </a:t>
            </a:r>
            <a:r>
              <a:rPr lang="en-US" sz="1700" b="1" kern="0" smtClean="0">
                <a:solidFill>
                  <a:srgbClr val="0000FF"/>
                </a:solidFill>
                <a:latin typeface="Arial" charset="0"/>
              </a:rPr>
              <a:t>tiết.</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Kiểm </a:t>
            </a:r>
            <a:r>
              <a:rPr lang="en-US" sz="1700" b="1" kern="0">
                <a:solidFill>
                  <a:srgbClr val="0000FF"/>
                </a:solidFill>
                <a:latin typeface="Arial" charset="0"/>
              </a:rPr>
              <a:t>tra, giám sát các khoản thu, chi tài chính, các nghĩa vụ thu, nộp, thanh toán nợ; kiểm tra việc quản lý, sử dụng tài sản và nguồn hình thành tài sản; phát hiện và ngăn ngừa các hành vi vi phạm pháp luật về tài chính kế </a:t>
            </a:r>
            <a:r>
              <a:rPr lang="en-US" sz="1700" b="1" kern="0" smtClean="0">
                <a:solidFill>
                  <a:srgbClr val="0000FF"/>
                </a:solidFill>
                <a:latin typeface="Arial" charset="0"/>
              </a:rPr>
              <a:t>toán.</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Xác </a:t>
            </a:r>
            <a:r>
              <a:rPr lang="en-US" sz="1700" b="1" kern="0">
                <a:solidFill>
                  <a:srgbClr val="0000FF"/>
                </a:solidFill>
                <a:latin typeface="Arial" charset="0"/>
              </a:rPr>
              <a:t>định và đề xuất lập dự phòng hoặc xử lý công nợ phải thu khó đòi toàn cơ </a:t>
            </a:r>
            <a:r>
              <a:rPr lang="en-US" sz="1700" b="1" kern="0" smtClean="0">
                <a:solidFill>
                  <a:srgbClr val="0000FF"/>
                </a:solidFill>
                <a:latin typeface="Arial" charset="0"/>
              </a:rPr>
              <a:t>quan.</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Bảo </a:t>
            </a:r>
            <a:r>
              <a:rPr lang="en-US" sz="1700" b="1" kern="0">
                <a:solidFill>
                  <a:srgbClr val="0000FF"/>
                </a:solidFill>
                <a:latin typeface="Arial" charset="0"/>
              </a:rPr>
              <a:t>quản, lưu trữ hồ sơ, chứng từ, sổ sách liên quan đến công tác tài chính theo quy định của pháp </a:t>
            </a:r>
            <a:r>
              <a:rPr lang="en-US" sz="1700" b="1" kern="0" smtClean="0">
                <a:solidFill>
                  <a:srgbClr val="0000FF"/>
                </a:solidFill>
                <a:latin typeface="Arial" charset="0"/>
              </a:rPr>
              <a:t>luật.</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pc="-30">
                <a:solidFill>
                  <a:srgbClr val="0000FF"/>
                </a:solidFill>
                <a:latin typeface="Arial" charset="0"/>
              </a:rPr>
              <a:t>Cung cấp số liệu cho ban giám đốc hoặc các đơn vị chức năng khi có yêu cầu.</a:t>
            </a:r>
          </a:p>
          <a:p>
            <a:pPr indent="-457200" algn="just" eaLnBrk="1" hangingPunct="1">
              <a:lnSpc>
                <a:spcPct val="108000"/>
              </a:lnSpc>
              <a:spcBef>
                <a:spcPts val="1000"/>
              </a:spcBef>
              <a:spcAft>
                <a:spcPts val="0"/>
              </a:spcAft>
              <a:buClr>
                <a:srgbClr val="FF0000"/>
              </a:buClr>
              <a:buFont typeface="+mj-lt"/>
              <a:buAutoNum type="arabicPeriod" startAt="11"/>
              <a:defRPr/>
            </a:pPr>
            <a:r>
              <a:rPr lang="en-US" sz="1700" b="1" kern="0" smtClean="0">
                <a:solidFill>
                  <a:srgbClr val="0000FF"/>
                </a:solidFill>
                <a:latin typeface="Arial" charset="0"/>
              </a:rPr>
              <a:t>Giải </a:t>
            </a:r>
            <a:r>
              <a:rPr lang="en-US" sz="1700" b="1" kern="0">
                <a:solidFill>
                  <a:srgbClr val="0000FF"/>
                </a:solidFill>
                <a:latin typeface="Arial" charset="0"/>
              </a:rPr>
              <a:t>trình số liệu và cung cấp hồ sơ, số liệu cho cơ quan thuế, kiểm toán, thanh tra kiểm tra theo yêu cầu của phụ trách văn phòng kế toán tài </a:t>
            </a:r>
            <a:r>
              <a:rPr lang="en-US" sz="1700" b="1" kern="0" smtClean="0">
                <a:solidFill>
                  <a:srgbClr val="0000FF"/>
                </a:solidFill>
                <a:latin typeface="Arial" charset="0"/>
              </a:rPr>
              <a:t>vụ.</a:t>
            </a:r>
            <a:endParaRPr lang="en-US" sz="1700" b="1" kern="0">
              <a:solidFill>
                <a:srgbClr val="0000FF"/>
              </a:solidFill>
              <a:latin typeface="Arial" charset="0"/>
            </a:endParaRPr>
          </a:p>
        </p:txBody>
      </p:sp>
    </p:spTree>
    <p:extLst>
      <p:ext uri="{BB962C8B-B14F-4D97-AF65-F5344CB8AC3E}">
        <p14:creationId xmlns:p14="http://schemas.microsoft.com/office/powerpoint/2010/main" val="1088794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144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Công </a:t>
            </a:r>
            <a:r>
              <a:rPr lang="vi-VN" sz="2400" b="1">
                <a:solidFill>
                  <a:srgbClr val="FF0000"/>
                </a:solidFill>
                <a:latin typeface="Arial" panose="020B0604020202020204" pitchFamily="34" charset="0"/>
                <a:cs typeface="Arial" panose="020B0604020202020204" pitchFamily="34" charset="0"/>
              </a:rPr>
              <a:t>việc của kế toán trường </a:t>
            </a:r>
            <a:r>
              <a:rPr lang="vi-VN" sz="2400" b="1" smtClean="0">
                <a:solidFill>
                  <a:srgbClr val="FF0000"/>
                </a:solidFill>
                <a:latin typeface="Arial" panose="020B0604020202020204" pitchFamily="34" charset="0"/>
                <a:cs typeface="Arial" panose="020B0604020202020204" pitchFamily="34" charset="0"/>
              </a:rPr>
              <a:t>học?</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Kiến </a:t>
            </a:r>
            <a:r>
              <a:rPr lang="en-US" sz="1700" b="1" kern="0">
                <a:solidFill>
                  <a:srgbClr val="0000FF"/>
                </a:solidFill>
                <a:latin typeface="Arial" charset="0"/>
              </a:rPr>
              <a:t>nghị và đề xuất biện pháp khắc phục cải </a:t>
            </a:r>
            <a:r>
              <a:rPr lang="en-US" sz="1700" b="1" kern="0" smtClean="0">
                <a:solidFill>
                  <a:srgbClr val="0000FF"/>
                </a:solidFill>
                <a:latin typeface="Arial" charset="0"/>
              </a:rPr>
              <a:t>tiến…</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Hàng </a:t>
            </a:r>
            <a:r>
              <a:rPr lang="en-US" sz="1700" b="1" kern="0">
                <a:solidFill>
                  <a:srgbClr val="0000FF"/>
                </a:solidFill>
                <a:latin typeface="Arial" charset="0"/>
              </a:rPr>
              <a:t>tháng tính lương cho giáo viên trích lương do ngân sách nhà nước cấp: nguồn kinh phí hoạt động nguồn kinh phí dự </a:t>
            </a:r>
            <a:r>
              <a:rPr lang="en-US" sz="1700" b="1" kern="0" smtClean="0">
                <a:solidFill>
                  <a:srgbClr val="0000FF"/>
                </a:solidFill>
                <a:latin typeface="Arial" charset="0"/>
              </a:rPr>
              <a:t>án.</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Lập </a:t>
            </a:r>
            <a:r>
              <a:rPr lang="en-US" sz="1700" b="1" kern="0">
                <a:solidFill>
                  <a:srgbClr val="0000FF"/>
                </a:solidFill>
                <a:latin typeface="Arial" charset="0"/>
              </a:rPr>
              <a:t>báo cáo tài chính theo từng quý, 6 tháng, năm và các báo cáo giải trình chi </a:t>
            </a:r>
            <a:r>
              <a:rPr lang="en-US" sz="1700" b="1" kern="0" smtClean="0">
                <a:solidFill>
                  <a:srgbClr val="0000FF"/>
                </a:solidFill>
                <a:latin typeface="Arial" charset="0"/>
              </a:rPr>
              <a:t>tiết.</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Thực </a:t>
            </a:r>
            <a:r>
              <a:rPr lang="en-US" sz="1700" b="1" kern="0">
                <a:solidFill>
                  <a:srgbClr val="0000FF"/>
                </a:solidFill>
                <a:latin typeface="Arial" charset="0"/>
              </a:rPr>
              <a:t>hiện bút toán để xử lý các dự toán các nguồn kinh phí cũng như các khoản </a:t>
            </a:r>
            <a:r>
              <a:rPr lang="en-US" sz="1700" b="1" kern="0" smtClean="0">
                <a:solidFill>
                  <a:srgbClr val="0000FF"/>
                </a:solidFill>
                <a:latin typeface="Arial" charset="0"/>
              </a:rPr>
              <a:t>chi.</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Cuối </a:t>
            </a:r>
            <a:r>
              <a:rPr lang="en-US" sz="1700" b="1" kern="0">
                <a:solidFill>
                  <a:srgbClr val="0000FF"/>
                </a:solidFill>
                <a:latin typeface="Arial" charset="0"/>
              </a:rPr>
              <a:t>kỳ thực hiện kết chuyển các nghiệp vụ lên sổ sách và báo cáo tài </a:t>
            </a:r>
            <a:r>
              <a:rPr lang="en-US" sz="1700" b="1" kern="0" smtClean="0">
                <a:solidFill>
                  <a:srgbClr val="0000FF"/>
                </a:solidFill>
                <a:latin typeface="Arial" charset="0"/>
              </a:rPr>
              <a:t>chính.</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Hướng </a:t>
            </a:r>
            <a:r>
              <a:rPr lang="en-US" sz="1700" b="1" kern="0">
                <a:solidFill>
                  <a:srgbClr val="0000FF"/>
                </a:solidFill>
                <a:latin typeface="Arial" charset="0"/>
              </a:rPr>
              <a:t>dẫn xử lý và hạch toán các nghiệp vụ kế </a:t>
            </a:r>
            <a:r>
              <a:rPr lang="en-US" sz="1700" b="1" kern="0" smtClean="0">
                <a:solidFill>
                  <a:srgbClr val="0000FF"/>
                </a:solidFill>
                <a:latin typeface="Arial" charset="0"/>
              </a:rPr>
              <a:t>toán.</a:t>
            </a:r>
          </a:p>
          <a:p>
            <a:pPr indent="-457200" algn="just" eaLnBrk="1" hangingPunct="1">
              <a:lnSpc>
                <a:spcPct val="110000"/>
              </a:lnSpc>
              <a:spcBef>
                <a:spcPts val="1000"/>
              </a:spcBef>
              <a:spcAft>
                <a:spcPts val="0"/>
              </a:spcAft>
              <a:buClr>
                <a:srgbClr val="FF0000"/>
              </a:buClr>
              <a:buFont typeface="+mj-lt"/>
              <a:buAutoNum type="arabicPeriod" startAt="21"/>
              <a:defRPr/>
            </a:pPr>
            <a:r>
              <a:rPr lang="en-US" sz="1700" b="1" kern="0" smtClean="0">
                <a:solidFill>
                  <a:srgbClr val="0000FF"/>
                </a:solidFill>
                <a:latin typeface="Arial" charset="0"/>
              </a:rPr>
              <a:t>Thống </a:t>
            </a:r>
            <a:r>
              <a:rPr lang="en-US" sz="1700" b="1" kern="0">
                <a:solidFill>
                  <a:srgbClr val="0000FF"/>
                </a:solidFill>
                <a:latin typeface="Arial" charset="0"/>
              </a:rPr>
              <a:t>kê và tổng hợp số liệu kế toán khi có yêu cầu</a:t>
            </a:r>
            <a:r>
              <a:rPr lang="en-US" sz="1700" b="1" kern="0" smtClean="0">
                <a:solidFill>
                  <a:srgbClr val="0000FF"/>
                </a:solidFill>
                <a:latin typeface="Arial" charset="0"/>
              </a:rPr>
              <a:t>.</a:t>
            </a:r>
            <a:endParaRPr lang="en-US" sz="1700" b="1" kern="0">
              <a:solidFill>
                <a:srgbClr val="0000FF"/>
              </a:solidFill>
              <a:latin typeface="Arial" charset="0"/>
            </a:endParaRPr>
          </a:p>
        </p:txBody>
      </p:sp>
    </p:spTree>
    <p:extLst>
      <p:ext uri="{BB962C8B-B14F-4D97-AF65-F5344CB8AC3E}">
        <p14:creationId xmlns:p14="http://schemas.microsoft.com/office/powerpoint/2010/main" val="105737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53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6429"/>
            <a:ext cx="9144000" cy="5225142"/>
          </a:xfrm>
          <a:prstGeom prst="rect">
            <a:avLst/>
          </a:prstGeom>
        </p:spPr>
      </p:pic>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600" b="1" smtClean="0">
                <a:solidFill>
                  <a:srgbClr val="FF0000"/>
                </a:solidFill>
                <a:latin typeface="Arial" panose="020B0604020202020204" pitchFamily="34" charset="0"/>
                <a:cs typeface="Arial" panose="020B0604020202020204" pitchFamily="34" charset="0"/>
              </a:rPr>
              <a:t>BỐ CỤC CỦA LUẬT</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009900"/>
                </a:solidFill>
                <a:latin typeface="Arial" panose="020B0604020202020204" pitchFamily="34" charset="0"/>
                <a:cs typeface="Arial" panose="020B0604020202020204" pitchFamily="34" charset="0"/>
              </a:rPr>
              <a:t>(06 chương, 74 điều)</a:t>
            </a:r>
            <a:endParaRPr lang="en-US" sz="2600" b="1">
              <a:solidFill>
                <a:srgbClr val="0099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I. </a:t>
            </a:r>
            <a:r>
              <a:rPr lang="nb-NO" sz="2500" b="1" kern="0">
                <a:solidFill>
                  <a:srgbClr val="0000FF"/>
                </a:solidFill>
                <a:latin typeface="Arial" charset="0"/>
              </a:rPr>
              <a:t>Những quy định chung </a:t>
            </a:r>
            <a:r>
              <a:rPr lang="nb-NO" sz="2500" b="1" kern="0" smtClean="0">
                <a:solidFill>
                  <a:srgbClr val="008000"/>
                </a:solidFill>
                <a:latin typeface="Arial" charset="0"/>
              </a:rPr>
              <a:t>(15 điều)</a:t>
            </a:r>
            <a:r>
              <a:rPr lang="nb-NO" sz="2500" b="1" kern="0" smtClean="0">
                <a:solidFill>
                  <a:srgbClr val="0000FF"/>
                </a:solidFill>
                <a:latin typeface="Arial" charset="0"/>
              </a:rPr>
              <a:t>: </a:t>
            </a:r>
            <a:br>
              <a:rPr lang="nb-NO" sz="2500" b="1" kern="0" smtClean="0">
                <a:solidFill>
                  <a:srgbClr val="0000FF"/>
                </a:solidFill>
                <a:latin typeface="Arial" charset="0"/>
              </a:rPr>
            </a:br>
            <a:r>
              <a:rPr lang="nb-NO" sz="2500" b="1" kern="0" smtClean="0">
                <a:solidFill>
                  <a:srgbClr val="0000FF"/>
                </a:solidFill>
                <a:latin typeface="Arial" charset="0"/>
              </a:rPr>
              <a:t>Điều </a:t>
            </a:r>
            <a:r>
              <a:rPr lang="nb-NO" sz="2500" b="1" kern="0">
                <a:solidFill>
                  <a:srgbClr val="0000FF"/>
                </a:solidFill>
                <a:latin typeface="Arial" charset="0"/>
              </a:rPr>
              <a:t>1 </a:t>
            </a:r>
            <a:r>
              <a:rPr lang="nb-NO" sz="2500" b="1" kern="0" smtClean="0">
                <a:solidFill>
                  <a:srgbClr val="0000FF"/>
                </a:solidFill>
                <a:latin typeface="Arial" charset="0"/>
                <a:sym typeface="Wingdings" pitchFamily="2" charset="2"/>
              </a:rPr>
              <a:t> </a:t>
            </a:r>
            <a:r>
              <a:rPr lang="nb-NO" sz="2500" b="1" kern="0" smtClean="0">
                <a:solidFill>
                  <a:srgbClr val="0000FF"/>
                </a:solidFill>
                <a:latin typeface="Arial" charset="0"/>
              </a:rPr>
              <a:t>Điều 15. </a:t>
            </a:r>
          </a:p>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II. </a:t>
            </a:r>
            <a:r>
              <a:rPr lang="nb-NO" sz="2500" b="1" kern="0">
                <a:solidFill>
                  <a:srgbClr val="0000FF"/>
                </a:solidFill>
                <a:latin typeface="Arial" charset="0"/>
              </a:rPr>
              <a:t>Nội dung công tác kế toán </a:t>
            </a:r>
            <a:r>
              <a:rPr lang="nb-NO" sz="2500" b="1" kern="0" smtClean="0">
                <a:solidFill>
                  <a:srgbClr val="008000"/>
                </a:solidFill>
                <a:latin typeface="Arial" charset="0"/>
              </a:rPr>
              <a:t>(06 </a:t>
            </a:r>
            <a:r>
              <a:rPr lang="nb-NO" sz="2500" b="1" kern="0">
                <a:solidFill>
                  <a:srgbClr val="008000"/>
                </a:solidFill>
                <a:latin typeface="Arial" charset="0"/>
              </a:rPr>
              <a:t>mục, </a:t>
            </a:r>
            <a:r>
              <a:rPr lang="nb-NO" sz="2500" b="1" kern="0" smtClean="0">
                <a:solidFill>
                  <a:srgbClr val="008000"/>
                </a:solidFill>
                <a:latin typeface="Arial" charset="0"/>
              </a:rPr>
              <a:t/>
            </a:r>
            <a:br>
              <a:rPr lang="nb-NO" sz="2500" b="1" kern="0" smtClean="0">
                <a:solidFill>
                  <a:srgbClr val="008000"/>
                </a:solidFill>
                <a:latin typeface="Arial" charset="0"/>
              </a:rPr>
            </a:br>
            <a:r>
              <a:rPr lang="nb-NO" sz="2500" b="1" kern="0" smtClean="0">
                <a:solidFill>
                  <a:srgbClr val="008000"/>
                </a:solidFill>
                <a:latin typeface="Arial" charset="0"/>
              </a:rPr>
              <a:t>33 điều)</a:t>
            </a:r>
            <a:r>
              <a:rPr lang="nb-NO" sz="2500" b="1" kern="0" smtClean="0">
                <a:solidFill>
                  <a:srgbClr val="0000FF"/>
                </a:solidFill>
                <a:latin typeface="Arial" charset="0"/>
              </a:rPr>
              <a:t>: Điều </a:t>
            </a:r>
            <a:r>
              <a:rPr lang="nb-NO" sz="2500" b="1" kern="0">
                <a:solidFill>
                  <a:srgbClr val="0000FF"/>
                </a:solidFill>
                <a:latin typeface="Arial" charset="0"/>
              </a:rPr>
              <a:t>16 </a:t>
            </a:r>
            <a:r>
              <a:rPr lang="nb-NO" sz="2500" b="1" kern="0" smtClean="0">
                <a:solidFill>
                  <a:srgbClr val="0000FF"/>
                </a:solidFill>
                <a:latin typeface="Arial" charset="0"/>
                <a:sym typeface="Wingdings" pitchFamily="2" charset="2"/>
              </a:rPr>
              <a:t> </a:t>
            </a:r>
            <a:r>
              <a:rPr lang="nb-NO" sz="2500" b="1" kern="0" smtClean="0">
                <a:solidFill>
                  <a:srgbClr val="0000FF"/>
                </a:solidFill>
                <a:latin typeface="Arial" charset="0"/>
              </a:rPr>
              <a:t>Điều 48.</a:t>
            </a:r>
          </a:p>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a:t>
            </a:r>
            <a:r>
              <a:rPr lang="nb-NO" sz="2500" b="1" kern="0">
                <a:solidFill>
                  <a:srgbClr val="FF0066"/>
                </a:solidFill>
                <a:latin typeface="Arial" charset="0"/>
              </a:rPr>
              <a:t>III. </a:t>
            </a:r>
            <a:r>
              <a:rPr lang="nb-NO" sz="2500" b="1" kern="0">
                <a:solidFill>
                  <a:srgbClr val="0000FF"/>
                </a:solidFill>
                <a:latin typeface="Arial" charset="0"/>
              </a:rPr>
              <a:t>Tổ chức bộ máy kế toán và người làm kế toán </a:t>
            </a:r>
            <a:r>
              <a:rPr lang="nb-NO" sz="2500" b="1" kern="0" smtClean="0">
                <a:solidFill>
                  <a:srgbClr val="008000"/>
                </a:solidFill>
                <a:latin typeface="Arial" charset="0"/>
              </a:rPr>
              <a:t>(08 điều)</a:t>
            </a:r>
            <a:r>
              <a:rPr lang="nb-NO" sz="2500" b="1" kern="0" smtClean="0">
                <a:solidFill>
                  <a:srgbClr val="0000FF"/>
                </a:solidFill>
                <a:latin typeface="Arial" charset="0"/>
              </a:rPr>
              <a:t>:  Điều </a:t>
            </a:r>
            <a:r>
              <a:rPr lang="nb-NO" sz="2500" b="1" kern="0">
                <a:solidFill>
                  <a:srgbClr val="0000FF"/>
                </a:solidFill>
                <a:latin typeface="Arial" charset="0"/>
              </a:rPr>
              <a:t>49 </a:t>
            </a:r>
            <a:r>
              <a:rPr lang="nb-NO" sz="2500" b="1" kern="0" smtClean="0">
                <a:solidFill>
                  <a:srgbClr val="0000FF"/>
                </a:solidFill>
                <a:latin typeface="Arial" charset="0"/>
                <a:sym typeface="Wingdings" pitchFamily="2" charset="2"/>
              </a:rPr>
              <a:t> </a:t>
            </a:r>
            <a:r>
              <a:rPr lang="nb-NO" sz="2500" b="1" kern="0" smtClean="0">
                <a:solidFill>
                  <a:srgbClr val="0000FF"/>
                </a:solidFill>
                <a:latin typeface="Arial" charset="0"/>
              </a:rPr>
              <a:t>Điều 56. </a:t>
            </a:r>
          </a:p>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a:t>
            </a:r>
            <a:r>
              <a:rPr lang="nb-NO" sz="2500" b="1" kern="0">
                <a:solidFill>
                  <a:srgbClr val="FF0066"/>
                </a:solidFill>
                <a:latin typeface="Arial" charset="0"/>
              </a:rPr>
              <a:t>IV. </a:t>
            </a:r>
            <a:r>
              <a:rPr lang="nb-NO" sz="2500" b="1" kern="0">
                <a:solidFill>
                  <a:srgbClr val="0000FF"/>
                </a:solidFill>
                <a:latin typeface="Arial" charset="0"/>
              </a:rPr>
              <a:t>Hoạt động kinh doanh dịch vụ kế toán </a:t>
            </a:r>
            <a:r>
              <a:rPr lang="nb-NO" sz="2500" b="1" kern="0" smtClean="0">
                <a:solidFill>
                  <a:srgbClr val="0000FF"/>
                </a:solidFill>
                <a:latin typeface="Arial" charset="0"/>
              </a:rPr>
              <a:t/>
            </a:r>
            <a:br>
              <a:rPr lang="nb-NO" sz="2500" b="1" kern="0" smtClean="0">
                <a:solidFill>
                  <a:srgbClr val="0000FF"/>
                </a:solidFill>
                <a:latin typeface="Arial" charset="0"/>
              </a:rPr>
            </a:br>
            <a:r>
              <a:rPr lang="nb-NO" sz="2500" b="1" kern="0" smtClean="0">
                <a:solidFill>
                  <a:srgbClr val="008000"/>
                </a:solidFill>
                <a:latin typeface="Arial" charset="0"/>
              </a:rPr>
              <a:t>(14 điều)</a:t>
            </a:r>
            <a:r>
              <a:rPr lang="nb-NO" sz="2500" b="1" kern="0" smtClean="0">
                <a:solidFill>
                  <a:srgbClr val="0000FF"/>
                </a:solidFill>
                <a:latin typeface="Arial" charset="0"/>
              </a:rPr>
              <a:t>:  Điều </a:t>
            </a:r>
            <a:r>
              <a:rPr lang="nb-NO" sz="2500" b="1" kern="0">
                <a:solidFill>
                  <a:srgbClr val="0000FF"/>
                </a:solidFill>
                <a:latin typeface="Arial" charset="0"/>
              </a:rPr>
              <a:t>57 </a:t>
            </a:r>
            <a:r>
              <a:rPr lang="nb-NO" sz="2500" b="1" kern="0" smtClean="0">
                <a:solidFill>
                  <a:srgbClr val="0000FF"/>
                </a:solidFill>
                <a:latin typeface="Arial" charset="0"/>
                <a:sym typeface="Wingdings" pitchFamily="2" charset="2"/>
              </a:rPr>
              <a:t> </a:t>
            </a:r>
            <a:r>
              <a:rPr lang="nb-NO" sz="2500" b="1" kern="0" smtClean="0">
                <a:solidFill>
                  <a:srgbClr val="0000FF"/>
                </a:solidFill>
                <a:latin typeface="Arial" charset="0"/>
              </a:rPr>
              <a:t>Điều 70. </a:t>
            </a:r>
          </a:p>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a:t>
            </a:r>
            <a:r>
              <a:rPr lang="nb-NO" sz="2500" b="1" kern="0">
                <a:solidFill>
                  <a:srgbClr val="FF0066"/>
                </a:solidFill>
                <a:latin typeface="Arial" charset="0"/>
              </a:rPr>
              <a:t>V. </a:t>
            </a:r>
            <a:r>
              <a:rPr lang="nb-NO" sz="2500" b="1" kern="0">
                <a:solidFill>
                  <a:srgbClr val="0000FF"/>
                </a:solidFill>
                <a:latin typeface="Arial" charset="0"/>
              </a:rPr>
              <a:t>Quản lý nhà nước về kế toán </a:t>
            </a:r>
            <a:r>
              <a:rPr lang="nb-NO" sz="2500" b="1" kern="0" smtClean="0">
                <a:solidFill>
                  <a:srgbClr val="008000"/>
                </a:solidFill>
                <a:latin typeface="Arial" charset="0"/>
              </a:rPr>
              <a:t>(01 điều)</a:t>
            </a:r>
            <a:r>
              <a:rPr lang="nb-NO" sz="2500" b="1" kern="0" smtClean="0">
                <a:solidFill>
                  <a:srgbClr val="0000FF"/>
                </a:solidFill>
                <a:latin typeface="Arial" charset="0"/>
              </a:rPr>
              <a:t>: </a:t>
            </a:r>
            <a:br>
              <a:rPr lang="nb-NO" sz="2500" b="1" kern="0" smtClean="0">
                <a:solidFill>
                  <a:srgbClr val="0000FF"/>
                </a:solidFill>
                <a:latin typeface="Arial" charset="0"/>
              </a:rPr>
            </a:br>
            <a:r>
              <a:rPr lang="nb-NO" sz="2500" b="1" kern="0" smtClean="0">
                <a:solidFill>
                  <a:srgbClr val="0000FF"/>
                </a:solidFill>
                <a:latin typeface="Arial" charset="0"/>
              </a:rPr>
              <a:t>Điều 71.</a:t>
            </a:r>
          </a:p>
          <a:p>
            <a:pPr indent="-457200" algn="just" eaLnBrk="1" hangingPunct="1">
              <a:lnSpc>
                <a:spcPct val="108000"/>
              </a:lnSpc>
              <a:spcBef>
                <a:spcPts val="800"/>
              </a:spcBef>
              <a:spcAft>
                <a:spcPts val="0"/>
              </a:spcAft>
              <a:buClr>
                <a:srgbClr val="FF0000"/>
              </a:buClr>
              <a:buFont typeface="+mj-lt"/>
              <a:buAutoNum type="arabicPeriod"/>
              <a:defRPr/>
            </a:pPr>
            <a:r>
              <a:rPr lang="nb-NO" sz="2500" b="1" kern="0" smtClean="0">
                <a:solidFill>
                  <a:srgbClr val="FF0066"/>
                </a:solidFill>
                <a:latin typeface="Arial" charset="0"/>
              </a:rPr>
              <a:t>Chương </a:t>
            </a:r>
            <a:r>
              <a:rPr lang="nb-NO" sz="2500" b="1" kern="0">
                <a:solidFill>
                  <a:srgbClr val="FF0066"/>
                </a:solidFill>
                <a:latin typeface="Arial" charset="0"/>
              </a:rPr>
              <a:t>VI. </a:t>
            </a:r>
            <a:r>
              <a:rPr lang="nb-NO" sz="2500" b="1" kern="0">
                <a:solidFill>
                  <a:srgbClr val="0000FF"/>
                </a:solidFill>
                <a:latin typeface="Arial" charset="0"/>
              </a:rPr>
              <a:t>Điều khoản thi hành </a:t>
            </a:r>
            <a:r>
              <a:rPr lang="nb-NO" sz="2500" b="1" kern="0" smtClean="0">
                <a:solidFill>
                  <a:srgbClr val="008000"/>
                </a:solidFill>
                <a:latin typeface="Arial" charset="0"/>
              </a:rPr>
              <a:t>(03 điều)</a:t>
            </a:r>
            <a:r>
              <a:rPr lang="nb-NO" sz="2500" b="1" kern="0" smtClean="0">
                <a:solidFill>
                  <a:srgbClr val="0000FF"/>
                </a:solidFill>
                <a:latin typeface="Arial" charset="0"/>
              </a:rPr>
              <a:t>: </a:t>
            </a:r>
            <a:br>
              <a:rPr lang="nb-NO" sz="2500" b="1" kern="0" smtClean="0">
                <a:solidFill>
                  <a:srgbClr val="0000FF"/>
                </a:solidFill>
                <a:latin typeface="Arial" charset="0"/>
              </a:rPr>
            </a:br>
            <a:r>
              <a:rPr lang="nb-NO" sz="2500" b="1" kern="0" smtClean="0">
                <a:solidFill>
                  <a:srgbClr val="0000FF"/>
                </a:solidFill>
                <a:latin typeface="Arial" charset="0"/>
              </a:rPr>
              <a:t>Điều </a:t>
            </a:r>
            <a:r>
              <a:rPr lang="nb-NO" sz="2500" b="1" kern="0">
                <a:solidFill>
                  <a:srgbClr val="0000FF"/>
                </a:solidFill>
                <a:latin typeface="Arial" charset="0"/>
              </a:rPr>
              <a:t>72 </a:t>
            </a:r>
            <a:r>
              <a:rPr lang="nb-NO" sz="2500" b="1" kern="0" smtClean="0">
                <a:solidFill>
                  <a:srgbClr val="0000FF"/>
                </a:solidFill>
                <a:latin typeface="Arial" charset="0"/>
                <a:sym typeface="Wingdings" pitchFamily="2" charset="2"/>
              </a:rPr>
              <a:t> </a:t>
            </a:r>
            <a:r>
              <a:rPr lang="nb-NO" sz="2500" b="1" kern="0" smtClean="0">
                <a:solidFill>
                  <a:srgbClr val="0000FF"/>
                </a:solidFill>
                <a:latin typeface="Arial" charset="0"/>
              </a:rPr>
              <a:t>Điều 74.</a:t>
            </a:r>
            <a:endParaRPr lang="en-US" sz="2500" b="1" kern="0">
              <a:solidFill>
                <a:srgbClr val="0000FF"/>
              </a:solidFill>
              <a:latin typeface="Arial" charset="0"/>
            </a:endParaRPr>
          </a:p>
        </p:txBody>
      </p:sp>
    </p:spTree>
    <p:extLst>
      <p:ext uri="{BB962C8B-B14F-4D97-AF65-F5344CB8AC3E}">
        <p14:creationId xmlns:p14="http://schemas.microsoft.com/office/powerpoint/2010/main" val="250099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lnSpc>
                <a:spcPct val="110000"/>
              </a:lnSpc>
              <a:spcBef>
                <a:spcPts val="200"/>
              </a:spcBef>
            </a:pPr>
            <a:r>
              <a:rPr lang="en-US" sz="2400" b="1" smtClean="0">
                <a:solidFill>
                  <a:srgbClr val="FF0000"/>
                </a:solidFill>
                <a:latin typeface="Arial" panose="020B0604020202020204" pitchFamily="34" charset="0"/>
                <a:cs typeface="Arial" panose="020B0604020202020204" pitchFamily="34" charset="0"/>
              </a:rPr>
              <a:t>CHƯƠNG </a:t>
            </a:r>
            <a:r>
              <a:rPr lang="en-US" sz="2400" b="1">
                <a:solidFill>
                  <a:srgbClr val="FF0000"/>
                </a:solidFill>
                <a:latin typeface="Arial" panose="020B0604020202020204" pitchFamily="34" charset="0"/>
                <a:cs typeface="Arial" panose="020B0604020202020204" pitchFamily="34" charset="0"/>
              </a:rPr>
              <a:t>I</a:t>
            </a:r>
            <a:r>
              <a:rPr lang="en-US" sz="2400" b="1" smtClean="0">
                <a:solidFill>
                  <a:srgbClr val="FF0000"/>
                </a:solidFill>
                <a:latin typeface="Arial" panose="020B0604020202020204" pitchFamily="34" charset="0"/>
                <a:cs typeface="Arial" panose="020B0604020202020204" pitchFamily="34" charset="0"/>
              </a:rPr>
              <a:t>. NHỮNG QUY ĐỊNH CHUNG</a:t>
            </a:r>
            <a:endParaRPr lang="en-US" sz="24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400" b="1" kern="0" smtClean="0">
                <a:solidFill>
                  <a:srgbClr val="FF0066"/>
                </a:solidFill>
                <a:latin typeface="Arial" charset="0"/>
              </a:rPr>
              <a:t>Điều </a:t>
            </a:r>
            <a:r>
              <a:rPr lang="en-US" sz="2400" b="1" kern="0">
                <a:solidFill>
                  <a:srgbClr val="FF0066"/>
                </a:solidFill>
                <a:latin typeface="Arial" charset="0"/>
              </a:rPr>
              <a:t>1. Phạm vi điều </a:t>
            </a:r>
            <a:r>
              <a:rPr lang="en-US" sz="2400" b="1" kern="0" smtClean="0">
                <a:solidFill>
                  <a:srgbClr val="FF0066"/>
                </a:solidFill>
                <a:latin typeface="Arial" charset="0"/>
              </a:rPr>
              <a:t>chỉnh: </a:t>
            </a:r>
            <a:r>
              <a:rPr lang="en-GB" sz="2400" b="1" kern="0" smtClean="0">
                <a:solidFill>
                  <a:srgbClr val="0000FF"/>
                </a:solidFill>
                <a:latin typeface="Arial" charset="0"/>
              </a:rPr>
              <a:t>Luật </a:t>
            </a:r>
            <a:r>
              <a:rPr lang="en-GB" sz="2400" b="1" kern="0">
                <a:solidFill>
                  <a:srgbClr val="0000FF"/>
                </a:solidFill>
                <a:latin typeface="Arial" charset="0"/>
              </a:rPr>
              <a:t>này quy định về nội dung công tác kế toán, tổ chức bộ máy kế toán, người làm kế toán, hoạt động kinh doanh dịch vụ kế toán, quản lý nhà nước về kế toán và tổ chức nghề nghiệp về kế toán.</a:t>
            </a:r>
          </a:p>
          <a:p>
            <a:pPr indent="-457200" algn="just" eaLnBrk="1" hangingPunct="1">
              <a:lnSpc>
                <a:spcPct val="114000"/>
              </a:lnSpc>
              <a:spcBef>
                <a:spcPts val="1200"/>
              </a:spcBef>
              <a:spcAft>
                <a:spcPts val="0"/>
              </a:spcAft>
              <a:buClr>
                <a:srgbClr val="FF0000"/>
              </a:buClr>
              <a:buFont typeface="Wingdings" pitchFamily="2" charset="2"/>
              <a:buChar char="ü"/>
              <a:defRPr/>
            </a:pPr>
            <a:r>
              <a:rPr lang="af-ZA" sz="2400" b="1" kern="0">
                <a:solidFill>
                  <a:srgbClr val="0000FF"/>
                </a:solidFill>
                <a:latin typeface="Arial" charset="0"/>
              </a:rPr>
              <a:t>Luật </a:t>
            </a:r>
            <a:r>
              <a:rPr lang="af-ZA" sz="2400" b="1" kern="0" smtClean="0">
                <a:solidFill>
                  <a:srgbClr val="0000FF"/>
                </a:solidFill>
                <a:latin typeface="Arial" charset="0"/>
              </a:rPr>
              <a:t>Kế toán năm 2015 đã bổ sung: </a:t>
            </a:r>
            <a:r>
              <a:rPr lang="af-ZA" sz="2400" b="1" kern="0">
                <a:solidFill>
                  <a:srgbClr val="008000"/>
                </a:solidFill>
                <a:latin typeface="Arial" charset="0"/>
              </a:rPr>
              <a:t>“tổ chức nghề nghiệp về kế toán</a:t>
            </a:r>
            <a:r>
              <a:rPr lang="af-ZA" sz="2400" b="1" kern="0" smtClean="0">
                <a:solidFill>
                  <a:srgbClr val="008000"/>
                </a:solidFill>
                <a:latin typeface="Arial" charset="0"/>
              </a:rPr>
              <a:t>”.</a:t>
            </a:r>
            <a:endParaRPr lang="en-US" sz="2400" b="1" kern="0">
              <a:solidFill>
                <a:srgbClr val="008000"/>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76200"/>
            <a:ext cx="8680450" cy="990600"/>
          </a:xfrm>
        </p:spPr>
        <p:txBody>
          <a:bodyPr anchor="ctr"/>
          <a:lstStyle/>
          <a:p>
            <a:pPr algn="ctr">
              <a:lnSpc>
                <a:spcPct val="110000"/>
              </a:lnSpc>
              <a:spcBef>
                <a:spcPts val="20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 Đối tượng áp dụng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FF0066"/>
                </a:solidFill>
                <a:latin typeface="Arial" charset="0"/>
              </a:rPr>
              <a:t>Cơ </a:t>
            </a:r>
            <a:r>
              <a:rPr lang="en-GB" sz="2000" b="1" kern="0">
                <a:solidFill>
                  <a:srgbClr val="FF0066"/>
                </a:solidFill>
                <a:latin typeface="Arial" charset="0"/>
              </a:rPr>
              <a:t>quan có nhiệm vụ thu, chi ngân sách nhà nước các </a:t>
            </a:r>
            <a:r>
              <a:rPr lang="en-GB" sz="2000" b="1" kern="0" smtClean="0">
                <a:solidFill>
                  <a:srgbClr val="FF0066"/>
                </a:solidFill>
                <a:latin typeface="Arial" charset="0"/>
              </a:rPr>
              <a:t>cấp. </a:t>
            </a:r>
            <a:br>
              <a:rPr lang="en-GB" sz="2000" b="1" kern="0" smtClean="0">
                <a:solidFill>
                  <a:srgbClr val="FF0066"/>
                </a:solidFill>
                <a:latin typeface="Arial" charset="0"/>
              </a:rPr>
            </a:br>
            <a:r>
              <a:rPr lang="en-GB" sz="2000" b="1" kern="0" smtClean="0">
                <a:solidFill>
                  <a:srgbClr val="008000"/>
                </a:solidFill>
                <a:latin typeface="Arial" charset="0"/>
                <a:sym typeface="Wingdings" pitchFamily="2" charset="2"/>
              </a:rPr>
              <a:t></a:t>
            </a:r>
            <a:r>
              <a:rPr lang="en-GB" sz="2000" b="1" kern="0" smtClean="0">
                <a:solidFill>
                  <a:srgbClr val="008000"/>
                </a:solidFill>
                <a:latin typeface="Arial" charset="0"/>
              </a:rPr>
              <a:t> </a:t>
            </a:r>
            <a:r>
              <a:rPr lang="af-ZA" sz="2000" b="1" kern="0">
                <a:solidFill>
                  <a:srgbClr val="008000"/>
                </a:solidFill>
                <a:latin typeface="Arial" charset="0"/>
              </a:rPr>
              <a:t>(cơ quan thuế, hải quan, kho bạc nhà nước)</a:t>
            </a:r>
            <a:r>
              <a:rPr lang="en-GB" sz="2000" b="1" kern="0">
                <a:solidFill>
                  <a:srgbClr val="008000"/>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CQNN, </a:t>
            </a:r>
            <a:r>
              <a:rPr lang="en-GB" sz="2000" b="1" kern="0">
                <a:solidFill>
                  <a:srgbClr val="0000FF"/>
                </a:solidFill>
                <a:latin typeface="Arial" charset="0"/>
              </a:rPr>
              <a:t>tổ chức, đơn vị sự nghiệp sử dụng ngân sách nhà </a:t>
            </a:r>
            <a:r>
              <a:rPr lang="en-GB" sz="2000" b="1" kern="0" smtClean="0">
                <a:solidFill>
                  <a:srgbClr val="0000FF"/>
                </a:solidFill>
                <a:latin typeface="Arial" charset="0"/>
              </a:rPr>
              <a:t>nước.</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Tổ </a:t>
            </a:r>
            <a:r>
              <a:rPr lang="en-GB" sz="2000" b="1" kern="0">
                <a:solidFill>
                  <a:srgbClr val="0000FF"/>
                </a:solidFill>
                <a:latin typeface="Arial" charset="0"/>
              </a:rPr>
              <a:t>chức, đơn vị sự nghiệp không sử dụng ngân sách nhà </a:t>
            </a:r>
            <a:r>
              <a:rPr lang="en-GB" sz="2000" b="1" kern="0" smtClean="0">
                <a:solidFill>
                  <a:srgbClr val="0000FF"/>
                </a:solidFill>
                <a:latin typeface="Arial" charset="0"/>
              </a:rPr>
              <a:t>nước.</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Doanh </a:t>
            </a:r>
            <a:r>
              <a:rPr lang="en-GB" sz="2000" b="1" kern="0">
                <a:solidFill>
                  <a:srgbClr val="0000FF"/>
                </a:solidFill>
                <a:latin typeface="Arial" charset="0"/>
              </a:rPr>
              <a:t>nghiệp được thành lập và hoạt động theo pháp luật Việt Nam; chi nhánh, văn phòng đại diện của </a:t>
            </a:r>
            <a:r>
              <a:rPr lang="en-GB" sz="2000" b="1" kern="0" smtClean="0">
                <a:solidFill>
                  <a:srgbClr val="0000FF"/>
                </a:solidFill>
                <a:latin typeface="Arial" charset="0"/>
              </a:rPr>
              <a:t>doanh </a:t>
            </a:r>
            <a:r>
              <a:rPr lang="en-GB" sz="2000" b="1" kern="0">
                <a:solidFill>
                  <a:srgbClr val="0000FF"/>
                </a:solidFill>
                <a:latin typeface="Arial" charset="0"/>
              </a:rPr>
              <a:t>nghiệp nước ngoài hoạt động tại Việt </a:t>
            </a:r>
            <a:r>
              <a:rPr lang="en-GB" sz="2000" b="1" kern="0" smtClean="0">
                <a:solidFill>
                  <a:srgbClr val="0000FF"/>
                </a:solidFill>
                <a:latin typeface="Arial" charset="0"/>
              </a:rPr>
              <a:t>Nam.</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Hợp </a:t>
            </a:r>
            <a:r>
              <a:rPr lang="en-GB" sz="2000" b="1" kern="0">
                <a:solidFill>
                  <a:srgbClr val="0000FF"/>
                </a:solidFill>
                <a:latin typeface="Arial" charset="0"/>
              </a:rPr>
              <a:t>tác xã, liên hiệp hợp tác </a:t>
            </a:r>
            <a:r>
              <a:rPr lang="en-GB" sz="2000" b="1" kern="0" smtClean="0">
                <a:solidFill>
                  <a:srgbClr val="0000FF"/>
                </a:solidFill>
                <a:latin typeface="Arial" charset="0"/>
              </a:rPr>
              <a:t>xã.</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Hộ </a:t>
            </a:r>
            <a:r>
              <a:rPr lang="en-GB" sz="2000" b="1" kern="0">
                <a:solidFill>
                  <a:srgbClr val="0000FF"/>
                </a:solidFill>
                <a:latin typeface="Arial" charset="0"/>
              </a:rPr>
              <a:t>kinh doanh, tổ hợp </a:t>
            </a:r>
            <a:r>
              <a:rPr lang="en-GB" sz="2000" b="1" kern="0" smtClean="0">
                <a:solidFill>
                  <a:srgbClr val="0000FF"/>
                </a:solidFill>
                <a:latin typeface="Arial" charset="0"/>
              </a:rPr>
              <a:t>tác.</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Người </a:t>
            </a:r>
            <a:r>
              <a:rPr lang="en-GB" sz="2000" b="1" kern="0">
                <a:solidFill>
                  <a:srgbClr val="0000FF"/>
                </a:solidFill>
                <a:latin typeface="Arial" charset="0"/>
              </a:rPr>
              <a:t>làm công tác kế </a:t>
            </a:r>
            <a:r>
              <a:rPr lang="en-GB" sz="2000" b="1" kern="0" smtClean="0">
                <a:solidFill>
                  <a:srgbClr val="0000FF"/>
                </a:solidFill>
                <a:latin typeface="Arial" charset="0"/>
              </a:rPr>
              <a:t>toán.</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FF0066"/>
                </a:solidFill>
                <a:latin typeface="Arial" charset="0"/>
              </a:rPr>
              <a:t>Kế </a:t>
            </a:r>
            <a:r>
              <a:rPr lang="en-GB" sz="2000" b="1" kern="0">
                <a:solidFill>
                  <a:srgbClr val="FF0066"/>
                </a:solidFill>
                <a:latin typeface="Arial" charset="0"/>
              </a:rPr>
              <a:t>toán viên hành nghề; doanh nghiệp và hộ kinh doanh dịch vụ kế </a:t>
            </a:r>
            <a:r>
              <a:rPr lang="en-GB" sz="2000" b="1" kern="0" smtClean="0">
                <a:solidFill>
                  <a:srgbClr val="FF0066"/>
                </a:solidFill>
                <a:latin typeface="Arial" charset="0"/>
              </a:rPr>
              <a:t>toán.</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Tổ </a:t>
            </a:r>
            <a:r>
              <a:rPr lang="en-GB" sz="2000" b="1" kern="0">
                <a:solidFill>
                  <a:srgbClr val="0000FF"/>
                </a:solidFill>
                <a:latin typeface="Arial" charset="0"/>
              </a:rPr>
              <a:t>chức nghề nghiệp về kế </a:t>
            </a:r>
            <a:r>
              <a:rPr lang="en-GB" sz="2000" b="1" kern="0" smtClean="0">
                <a:solidFill>
                  <a:srgbClr val="0000FF"/>
                </a:solidFill>
                <a:latin typeface="Arial" charset="0"/>
              </a:rPr>
              <a:t>toán.</a:t>
            </a:r>
          </a:p>
          <a:p>
            <a:pPr indent="-457200" algn="just" eaLnBrk="1" hangingPunct="1">
              <a:lnSpc>
                <a:spcPct val="105000"/>
              </a:lnSpc>
              <a:spcBef>
                <a:spcPts val="600"/>
              </a:spcBef>
              <a:spcAft>
                <a:spcPts val="0"/>
              </a:spcAft>
              <a:buClr>
                <a:srgbClr val="FF0000"/>
              </a:buClr>
              <a:buFont typeface="+mj-lt"/>
              <a:buAutoNum type="arabicPeriod"/>
              <a:defRPr/>
            </a:pPr>
            <a:r>
              <a:rPr lang="en-GB" sz="2000" b="1" kern="0" smtClean="0">
                <a:solidFill>
                  <a:srgbClr val="0000FF"/>
                </a:solidFill>
                <a:latin typeface="Arial" charset="0"/>
              </a:rPr>
              <a:t>Cơ </a:t>
            </a:r>
            <a:r>
              <a:rPr lang="en-GB" sz="2000" b="1" kern="0">
                <a:solidFill>
                  <a:srgbClr val="0000FF"/>
                </a:solidFill>
                <a:latin typeface="Arial" charset="0"/>
              </a:rPr>
              <a:t>quan, tổ chức, cá nhân khác có liên quan đến kế toán và hoạt động kinh doanh dịch vụ kế toán tại Việt Nam</a:t>
            </a:r>
            <a:r>
              <a:rPr lang="en-GB"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860492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a:t>
            </a:r>
            <a:r>
              <a:rPr lang="en-US" sz="2600" b="1" smtClean="0">
                <a:solidFill>
                  <a:srgbClr val="FF0000"/>
                </a:solidFill>
                <a:latin typeface="Arial" panose="020B0604020202020204" pitchFamily="34" charset="0"/>
                <a:cs typeface="Arial" panose="020B0604020202020204" pitchFamily="34" charset="0"/>
              </a:rPr>
              <a:t>. </a:t>
            </a:r>
            <a:r>
              <a:rPr lang="en-US" sz="2600" b="1">
                <a:solidFill>
                  <a:srgbClr val="FF0000"/>
                </a:solidFill>
                <a:latin typeface="Arial" panose="020B0604020202020204" pitchFamily="34" charset="0"/>
                <a:cs typeface="Arial" panose="020B0604020202020204" pitchFamily="34" charset="0"/>
              </a:rPr>
              <a:t>Giải thích từ ngữ</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GB" sz="2200" b="1" kern="0" smtClean="0">
                <a:solidFill>
                  <a:srgbClr val="FF0066"/>
                </a:solidFill>
                <a:latin typeface="Arial" charset="0"/>
              </a:rPr>
              <a:t>Báo </a:t>
            </a:r>
            <a:r>
              <a:rPr lang="en-GB" sz="2200" b="1" kern="0">
                <a:solidFill>
                  <a:srgbClr val="FF0066"/>
                </a:solidFill>
                <a:latin typeface="Arial" charset="0"/>
              </a:rPr>
              <a:t>cáo tài chính </a:t>
            </a:r>
            <a:r>
              <a:rPr lang="en-GB" sz="2200" b="1" kern="0">
                <a:solidFill>
                  <a:srgbClr val="0000FF"/>
                </a:solidFill>
                <a:latin typeface="Arial" charset="0"/>
              </a:rPr>
              <a:t>là hệ thống thông tin kinh tế, tài chính của đơn vị kế toán được trình bày theo biểu mẫu quy định tại chuẩn mực kế toán và chế độ kế </a:t>
            </a:r>
            <a:r>
              <a:rPr lang="en-GB"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en-GB" sz="2200" b="1" kern="0" smtClean="0">
                <a:solidFill>
                  <a:srgbClr val="FF0066"/>
                </a:solidFill>
                <a:latin typeface="Arial" charset="0"/>
              </a:rPr>
              <a:t>Chế </a:t>
            </a:r>
            <a:r>
              <a:rPr lang="en-GB" sz="2200" b="1" kern="0">
                <a:solidFill>
                  <a:srgbClr val="FF0066"/>
                </a:solidFill>
                <a:latin typeface="Arial" charset="0"/>
              </a:rPr>
              <a:t>độ kế toán </a:t>
            </a:r>
            <a:r>
              <a:rPr lang="en-GB" sz="2200" b="1" kern="0">
                <a:solidFill>
                  <a:srgbClr val="0000FF"/>
                </a:solidFill>
                <a:latin typeface="Arial" charset="0"/>
              </a:rPr>
              <a:t>là những quy định và hướng dẫn về kế toán trong một lĩnh vực hoặc một số công việc cụ thể do cơ quan </a:t>
            </a:r>
            <a:r>
              <a:rPr lang="en-GB" sz="2200" b="1" kern="0" smtClean="0">
                <a:solidFill>
                  <a:srgbClr val="0000FF"/>
                </a:solidFill>
                <a:latin typeface="Arial" charset="0"/>
              </a:rPr>
              <a:t>QLNN về </a:t>
            </a:r>
            <a:r>
              <a:rPr lang="en-GB" sz="2200" b="1" kern="0">
                <a:solidFill>
                  <a:srgbClr val="0000FF"/>
                </a:solidFill>
                <a:latin typeface="Arial" charset="0"/>
              </a:rPr>
              <a:t>kế toán hoặc tổ chức được cơ quan quản lý nhà nước về kế toán ủy quyền ban </a:t>
            </a:r>
            <a:r>
              <a:rPr lang="en-GB" sz="2200" b="1" kern="0" smtClean="0">
                <a:solidFill>
                  <a:srgbClr val="0000FF"/>
                </a:solidFill>
                <a:latin typeface="Arial" charset="0"/>
              </a:rPr>
              <a:t>hành.</a:t>
            </a:r>
          </a:p>
          <a:p>
            <a:pPr indent="-457200" algn="just" eaLnBrk="1" hangingPunct="1">
              <a:lnSpc>
                <a:spcPct val="114000"/>
              </a:lnSpc>
              <a:spcBef>
                <a:spcPts val="1200"/>
              </a:spcBef>
              <a:spcAft>
                <a:spcPts val="0"/>
              </a:spcAft>
              <a:buClr>
                <a:srgbClr val="FF0000"/>
              </a:buClr>
              <a:buFont typeface="+mj-lt"/>
              <a:buAutoNum type="arabicPeriod"/>
              <a:defRPr/>
            </a:pPr>
            <a:r>
              <a:rPr lang="en-GB" sz="2200" b="1" kern="0" smtClean="0">
                <a:solidFill>
                  <a:srgbClr val="FF0066"/>
                </a:solidFill>
                <a:latin typeface="Arial" charset="0"/>
              </a:rPr>
              <a:t>Chứng </a:t>
            </a:r>
            <a:r>
              <a:rPr lang="en-GB" sz="2200" b="1" kern="0">
                <a:solidFill>
                  <a:srgbClr val="FF0066"/>
                </a:solidFill>
                <a:latin typeface="Arial" charset="0"/>
              </a:rPr>
              <a:t>từ kế toán </a:t>
            </a:r>
            <a:r>
              <a:rPr lang="en-GB" sz="2200" b="1" kern="0">
                <a:solidFill>
                  <a:srgbClr val="0000FF"/>
                </a:solidFill>
                <a:latin typeface="Arial" charset="0"/>
              </a:rPr>
              <a:t>là những giấy tờ và vật mang tin phản ánh nghiệp vụ kinh tế, tài chính phát sinh và đã hoàn thành, làm căn cứ ghi sổ kế </a:t>
            </a:r>
            <a:r>
              <a:rPr lang="en-GB" sz="2200" b="1" kern="0" smtClean="0">
                <a:solidFill>
                  <a:srgbClr val="0000FF"/>
                </a:solidFill>
                <a:latin typeface="Arial" charset="0"/>
              </a:rPr>
              <a:t>toán.</a:t>
            </a:r>
          </a:p>
          <a:p>
            <a:pPr indent="-457200" algn="just" eaLnBrk="1" hangingPunct="1">
              <a:lnSpc>
                <a:spcPct val="114000"/>
              </a:lnSpc>
              <a:spcBef>
                <a:spcPts val="1200"/>
              </a:spcBef>
              <a:spcAft>
                <a:spcPts val="0"/>
              </a:spcAft>
              <a:buClr>
                <a:srgbClr val="FF0000"/>
              </a:buClr>
              <a:buFont typeface="+mj-lt"/>
              <a:buAutoNum type="arabicPeriod"/>
              <a:defRPr/>
            </a:pPr>
            <a:r>
              <a:rPr lang="en-GB" sz="2200" b="1" kern="0" smtClean="0">
                <a:solidFill>
                  <a:srgbClr val="FF0066"/>
                </a:solidFill>
                <a:latin typeface="Arial" charset="0"/>
              </a:rPr>
              <a:t>Đơn </a:t>
            </a:r>
            <a:r>
              <a:rPr lang="en-GB" sz="2200" b="1" kern="0">
                <a:solidFill>
                  <a:srgbClr val="FF0066"/>
                </a:solidFill>
                <a:latin typeface="Arial" charset="0"/>
              </a:rPr>
              <a:t>vị kế toán </a:t>
            </a:r>
            <a:r>
              <a:rPr lang="en-GB" sz="2200" b="1" kern="0">
                <a:solidFill>
                  <a:srgbClr val="0000FF"/>
                </a:solidFill>
                <a:latin typeface="Arial" charset="0"/>
              </a:rPr>
              <a:t>là cơ quan, tổ chức, đơn vị quy định tại các khoản 1, 2, 3, 4 và 5 Điều 2 của Luật này có lập báo cáo </a:t>
            </a:r>
            <a:r>
              <a:rPr lang="en-GB" sz="2200" b="1" kern="0" smtClean="0">
                <a:solidFill>
                  <a:srgbClr val="0000FF"/>
                </a:solidFill>
                <a:latin typeface="Arial" charset="0"/>
              </a:rPr>
              <a:t/>
            </a:r>
            <a:br>
              <a:rPr lang="en-GB" sz="2200" b="1" kern="0" smtClean="0">
                <a:solidFill>
                  <a:srgbClr val="0000FF"/>
                </a:solidFill>
                <a:latin typeface="Arial" charset="0"/>
              </a:rPr>
            </a:br>
            <a:r>
              <a:rPr lang="en-GB" sz="2200" b="1" kern="0" smtClean="0">
                <a:solidFill>
                  <a:srgbClr val="0000FF"/>
                </a:solidFill>
                <a:latin typeface="Arial" charset="0"/>
              </a:rPr>
              <a:t>tài chính.</a:t>
            </a:r>
            <a:endParaRPr lang="nb-NO" sz="2200" b="1" kern="0">
              <a:solidFill>
                <a:srgbClr val="0000FF"/>
              </a:solidFill>
              <a:latin typeface="Arial" charset="0"/>
            </a:endParaRPr>
          </a:p>
        </p:txBody>
      </p:sp>
    </p:spTree>
    <p:extLst>
      <p:ext uri="{BB962C8B-B14F-4D97-AF65-F5344CB8AC3E}">
        <p14:creationId xmlns:p14="http://schemas.microsoft.com/office/powerpoint/2010/main" val="232453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21065</TotalTime>
  <Words>7211</Words>
  <Application>Microsoft Office PowerPoint</Application>
  <PresentationFormat>On-screen Show (4:3)</PresentationFormat>
  <Paragraphs>315</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Profile</vt:lpstr>
      <vt:lpstr>GIÔÙI THIEÄU  LUAÄT KEÁ TOAÙN NAÊM 2015</vt:lpstr>
      <vt:lpstr>GIỚI THIỆU  LUẬT KẾ TOÁN NĂM 2015</vt:lpstr>
      <vt:lpstr>ĐÁNH GIÁ TÌNH HÌNH THỰC HIỆN  LUẬT KẾ TOÁN NĂM 2003</vt:lpstr>
      <vt:lpstr>ĐÁNH GIÁ TÌNH HÌNH THỰC HIỆN  LUẬT KẾ TOÁN NĂM 2003</vt:lpstr>
      <vt:lpstr>SỰ CẦN THIẾT SỬA ĐỔI, BỔ SUNG  LUẬT KẾ TOÁN 2003</vt:lpstr>
      <vt:lpstr>BỐ CỤC CỦA LUẬT (06 chương, 74 điều)</vt:lpstr>
      <vt:lpstr>CHƯƠNG I. NHỮNG QUY ĐỊNH CHUNG</vt:lpstr>
      <vt:lpstr>Điều 2. Đối tượng áp dụng</vt:lpstr>
      <vt:lpstr>Điều 3. Giải thích từ ngữ</vt:lpstr>
      <vt:lpstr>Điều 3. Giải thích từ ngữ</vt:lpstr>
      <vt:lpstr>Điều 3. Giải thích từ ngữ</vt:lpstr>
      <vt:lpstr>Điều 3. Giải thích từ ngữ</vt:lpstr>
      <vt:lpstr>PowerPoint Presentation</vt:lpstr>
      <vt:lpstr>Điều 4. Nhiệm vụ kế toán</vt:lpstr>
      <vt:lpstr>PowerPoint Presentation</vt:lpstr>
      <vt:lpstr>Điều 8. Đối tượng kế toán</vt:lpstr>
      <vt:lpstr>Điều 13. Các hành vi bị nghiêm cấm</vt:lpstr>
      <vt:lpstr>Điều 13. Các hành vi bị nghiêm cấm</vt:lpstr>
      <vt:lpstr>Điều 13. Các hành vi bị nghiêm cấm</vt:lpstr>
      <vt:lpstr>CHƯƠNG II. NỘI DUNG CÔNG TÁC KẾ TOÁN</vt:lpstr>
      <vt:lpstr>PowerPoint Presentation</vt:lpstr>
      <vt:lpstr>Điều 18. Lập và lưu trữ chứng từ kế toán</vt:lpstr>
      <vt:lpstr>Điều 19. Ký chứng từ kế toán</vt:lpstr>
      <vt:lpstr>Điều 27. Sửa chữa sổ kế toán</vt:lpstr>
      <vt:lpstr>PowerPoint Presentation</vt:lpstr>
      <vt:lpstr>CHƯƠNG II. NỘI DUNG CÔNG TÁC KẾ TOÁN</vt:lpstr>
      <vt:lpstr>Điều 30. Báo cáo tài chính nhà nước</vt:lpstr>
      <vt:lpstr>Điều 30. Báo cáo tài chính nhà nước</vt:lpstr>
      <vt:lpstr>Điều 32. Hình thức và thời hạn công khai báo cáo tài chính</vt:lpstr>
      <vt:lpstr>PowerPoint Presentation</vt:lpstr>
      <vt:lpstr>Điều 35. Nội dung kiểm tra kế toán</vt:lpstr>
      <vt:lpstr>Điều 36. Thời gian kiểm tra kế toán</vt:lpstr>
      <vt:lpstr>Điều 37. Quyền và trách nhiệm của đoàn kiểm tra kế toán</vt:lpstr>
      <vt:lpstr>CHƯƠNG II. NỘI DUNG CÔNG TÁC KẾ TOÁN</vt:lpstr>
      <vt:lpstr>Điều 41. Bảo quản, lưu trữ tài liệu kế toán</vt:lpstr>
      <vt:lpstr>PowerPoint Presentation</vt:lpstr>
      <vt:lpstr>Điều 45. Công việc kế toán trong trường hợp hợp nhất các đơn vị kế toán</vt:lpstr>
      <vt:lpstr>Điều 46. Công việc kế toán trong trường hợp sáp nhập đơn vị kế toán</vt:lpstr>
      <vt:lpstr>Phân biệt hợp nhất và sáp nhập</vt:lpstr>
      <vt:lpstr>CHƯƠNG III. TỔ CHỨC BỘ MÁY KẾ TOÁN VÀ NGƯỜI LÀM KẾ TOÁN</vt:lpstr>
      <vt:lpstr>Điều 52. Những người không được làm kế toán</vt:lpstr>
      <vt:lpstr>PowerPoint Presentation</vt:lpstr>
      <vt:lpstr>Điều 55. Trách nhiệm và quyền của kế toán trưởng</vt:lpstr>
      <vt:lpstr>Điều 55. Trách nhiệm và quyền của kế toán trưởng</vt:lpstr>
      <vt:lpstr>PowerPoint Presentation</vt:lpstr>
      <vt:lpstr>MỘT SỐ VĂN BẢN HƯỚNG DẪN</vt:lpstr>
      <vt:lpstr>PowerPoint Presentation</vt:lpstr>
      <vt:lpstr>Một số nhiệm vụ của kế toán trường học?</vt:lpstr>
      <vt:lpstr>Kế toán chi tiết các phần hành trong kế toán trường học</vt:lpstr>
      <vt:lpstr>Công việc của kế toán trường học?</vt:lpstr>
      <vt:lpstr>Công việc của kế toán trường học?</vt:lpstr>
      <vt:lpstr>Công việc của kế toán trường học?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2077</cp:revision>
  <cp:lastPrinted>2014-02-10T09:51:06Z</cp:lastPrinted>
  <dcterms:created xsi:type="dcterms:W3CDTF">2006-08-23T15:52:09Z</dcterms:created>
  <dcterms:modified xsi:type="dcterms:W3CDTF">2019-08-05T01:22:16Z</dcterms:modified>
</cp:coreProperties>
</file>